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65"/>
  </p:notesMasterIdLst>
  <p:sldIdLst>
    <p:sldId id="256" r:id="rId3"/>
    <p:sldId id="418" r:id="rId4"/>
    <p:sldId id="492" r:id="rId5"/>
    <p:sldId id="496" r:id="rId6"/>
    <p:sldId id="510" r:id="rId7"/>
    <p:sldId id="509" r:id="rId8"/>
    <p:sldId id="511" r:id="rId9"/>
    <p:sldId id="513" r:id="rId10"/>
    <p:sldId id="516" r:id="rId11"/>
    <p:sldId id="515" r:id="rId12"/>
    <p:sldId id="517" r:id="rId13"/>
    <p:sldId id="518" r:id="rId14"/>
    <p:sldId id="514" r:id="rId15"/>
    <p:sldId id="519" r:id="rId16"/>
    <p:sldId id="520" r:id="rId17"/>
    <p:sldId id="521" r:id="rId18"/>
    <p:sldId id="529" r:id="rId19"/>
    <p:sldId id="535" r:id="rId20"/>
    <p:sldId id="534" r:id="rId21"/>
    <p:sldId id="533" r:id="rId22"/>
    <p:sldId id="531" r:id="rId23"/>
    <p:sldId id="527" r:id="rId24"/>
    <p:sldId id="536" r:id="rId25"/>
    <p:sldId id="571" r:id="rId26"/>
    <p:sldId id="539" r:id="rId27"/>
    <p:sldId id="540" r:id="rId28"/>
    <p:sldId id="537" r:id="rId29"/>
    <p:sldId id="538" r:id="rId30"/>
    <p:sldId id="488" r:id="rId31"/>
    <p:sldId id="552" r:id="rId32"/>
    <p:sldId id="553" r:id="rId33"/>
    <p:sldId id="554" r:id="rId34"/>
    <p:sldId id="490" r:id="rId35"/>
    <p:sldId id="498" r:id="rId36"/>
    <p:sldId id="500" r:id="rId37"/>
    <p:sldId id="499" r:id="rId38"/>
    <p:sldId id="502" r:id="rId39"/>
    <p:sldId id="542" r:id="rId40"/>
    <p:sldId id="543" r:id="rId41"/>
    <p:sldId id="544" r:id="rId42"/>
    <p:sldId id="546" r:id="rId43"/>
    <p:sldId id="545" r:id="rId44"/>
    <p:sldId id="547" r:id="rId45"/>
    <p:sldId id="501" r:id="rId46"/>
    <p:sldId id="504" r:id="rId47"/>
    <p:sldId id="505" r:id="rId48"/>
    <p:sldId id="549" r:id="rId49"/>
    <p:sldId id="555" r:id="rId50"/>
    <p:sldId id="556" r:id="rId51"/>
    <p:sldId id="567" r:id="rId52"/>
    <p:sldId id="568" r:id="rId53"/>
    <p:sldId id="565" r:id="rId54"/>
    <p:sldId id="569" r:id="rId55"/>
    <p:sldId id="551" r:id="rId56"/>
    <p:sldId id="557" r:id="rId57"/>
    <p:sldId id="561" r:id="rId58"/>
    <p:sldId id="570" r:id="rId59"/>
    <p:sldId id="562" r:id="rId60"/>
    <p:sldId id="563" r:id="rId61"/>
    <p:sldId id="564" r:id="rId62"/>
    <p:sldId id="414" r:id="rId63"/>
    <p:sldId id="550" r:id="rId64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B2F7F0DB-3DA7-4D45-8F1A-94D2BD2B36D0}">
          <p14:sldIdLst>
            <p14:sldId id="256"/>
          </p14:sldIdLst>
        </p14:section>
        <p14:section name="Introduction" id="{12A16B9D-CEEC-E04A-8E35-BD3114B4D2DC}">
          <p14:sldIdLst>
            <p14:sldId id="418"/>
            <p14:sldId id="492"/>
            <p14:sldId id="496"/>
            <p14:sldId id="510"/>
            <p14:sldId id="509"/>
            <p14:sldId id="511"/>
            <p14:sldId id="513"/>
            <p14:sldId id="516"/>
            <p14:sldId id="515"/>
            <p14:sldId id="517"/>
            <p14:sldId id="518"/>
            <p14:sldId id="514"/>
            <p14:sldId id="519"/>
            <p14:sldId id="520"/>
            <p14:sldId id="521"/>
            <p14:sldId id="529"/>
            <p14:sldId id="535"/>
            <p14:sldId id="534"/>
            <p14:sldId id="533"/>
            <p14:sldId id="531"/>
            <p14:sldId id="527"/>
            <p14:sldId id="536"/>
            <p14:sldId id="571"/>
            <p14:sldId id="539"/>
            <p14:sldId id="540"/>
            <p14:sldId id="537"/>
            <p14:sldId id="538"/>
            <p14:sldId id="488"/>
            <p14:sldId id="552"/>
            <p14:sldId id="553"/>
            <p14:sldId id="554"/>
            <p14:sldId id="490"/>
            <p14:sldId id="498"/>
            <p14:sldId id="500"/>
            <p14:sldId id="499"/>
            <p14:sldId id="502"/>
            <p14:sldId id="542"/>
            <p14:sldId id="543"/>
            <p14:sldId id="544"/>
            <p14:sldId id="546"/>
            <p14:sldId id="545"/>
            <p14:sldId id="547"/>
            <p14:sldId id="501"/>
            <p14:sldId id="504"/>
            <p14:sldId id="505"/>
            <p14:sldId id="549"/>
            <p14:sldId id="555"/>
            <p14:sldId id="556"/>
            <p14:sldId id="567"/>
            <p14:sldId id="568"/>
            <p14:sldId id="565"/>
            <p14:sldId id="569"/>
            <p14:sldId id="551"/>
            <p14:sldId id="557"/>
            <p14:sldId id="561"/>
            <p14:sldId id="570"/>
            <p14:sldId id="562"/>
            <p14:sldId id="563"/>
            <p14:sldId id="564"/>
            <p14:sldId id="414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D6FF"/>
    <a:srgbClr val="00FDFF"/>
    <a:srgbClr val="8EFA00"/>
    <a:srgbClr val="FFD43A"/>
    <a:srgbClr val="929000"/>
    <a:srgbClr val="306998"/>
    <a:srgbClr val="9E9E00"/>
    <a:srgbClr val="4B8BBE"/>
    <a:srgbClr val="63B9FF"/>
    <a:srgbClr val="B3D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34"/>
    <p:restoredTop sz="80488"/>
  </p:normalViewPr>
  <p:slideViewPr>
    <p:cSldViewPr>
      <p:cViewPr varScale="1">
        <p:scale>
          <a:sx n="98" d="100"/>
          <a:sy n="98" d="100"/>
        </p:scale>
        <p:origin x="133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fld id="{ED256CEE-6FBF-AD4F-9892-02D3726E07A8}" type="datetimeFigureOut">
              <a:rPr lang="pt-BR"/>
              <a:pPr>
                <a:defRPr/>
              </a:pPr>
              <a:t>09/04/2019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583362D-8292-0F40-9B1D-5B620D4552E6}" type="slidenum">
              <a:rPr lang="pt-BR" altLang="x-none"/>
              <a:pPr/>
              <a:t>‹#›</a:t>
            </a:fld>
            <a:endParaRPr lang="pt-BR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2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0580516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11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443851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12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117481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13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2909392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14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40733827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15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86504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16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7407673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38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4522383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39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5988294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40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073025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41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08912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8014498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42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0828320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43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3743471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45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42105697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52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40587000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53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3760547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58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42230198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59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5571130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60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801270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4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877136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5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801263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6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97293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7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374801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8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796895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9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751158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10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455916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1600" y="368716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743200" y="5157192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29522076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PTS2019 - Basic III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793270-10B6-8E40-88AE-1AAAA8EDAF9D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71013157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350168" y="6597352"/>
            <a:ext cx="2133600" cy="21256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975475" y="6597352"/>
            <a:ext cx="2133600" cy="215628"/>
          </a:xfrm>
        </p:spPr>
        <p:txBody>
          <a:bodyPr/>
          <a:lstStyle>
            <a:lvl1pPr>
              <a:defRPr/>
            </a:lvl1pPr>
          </a:lstStyle>
          <a:p>
            <a:fld id="{0ACDAA0B-38DC-8943-9C5D-D77398DF067C}" type="slidenum">
              <a:rPr lang="pt-BR" altLang="x-none"/>
              <a:pPr/>
              <a:t>‹#›</a:t>
            </a:fld>
            <a:endParaRPr lang="pt-BR" altLang="x-none" dirty="0"/>
          </a:p>
        </p:txBody>
      </p:sp>
    </p:spTree>
    <p:extLst>
      <p:ext uri="{BB962C8B-B14F-4D97-AF65-F5344CB8AC3E}">
        <p14:creationId xmlns:p14="http://schemas.microsoft.com/office/powerpoint/2010/main" val="40148377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 userDrawn="1"/>
        </p:nvSpPr>
        <p:spPr>
          <a:xfrm>
            <a:off x="0" y="0"/>
            <a:ext cx="9144000" cy="688498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1028" name="Picture 6" descr="D:\Dropbox\Pos-Doutorado\Talks\Python Bootcamp\Figures\Python Bootcamp - Bottom Snak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2" t="8514"/>
          <a:stretch>
            <a:fillRect/>
          </a:stretch>
        </p:blipFill>
        <p:spPr bwMode="auto">
          <a:xfrm>
            <a:off x="0" y="0"/>
            <a:ext cx="7256463" cy="493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684106-ABDD-DA45-B3CB-D6ABEC46231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1" b="98745" l="7504" r="917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5319" y="-58738"/>
            <a:ext cx="8547100" cy="5054600"/>
          </a:xfrm>
          <a:prstGeom prst="rect">
            <a:avLst/>
          </a:prstGeom>
        </p:spPr>
      </p:pic>
      <p:sp>
        <p:nvSpPr>
          <p:cNvPr id="7" name="Retângulo 7">
            <a:extLst>
              <a:ext uri="{FF2B5EF4-FFF2-40B4-BE49-F238E27FC236}">
                <a16:creationId xmlns:a16="http://schemas.microsoft.com/office/drawing/2014/main" id="{32A1D663-A52B-DF48-B7FB-D35A229A4B6E}"/>
              </a:ext>
            </a:extLst>
          </p:cNvPr>
          <p:cNvSpPr/>
          <p:nvPr userDrawn="1"/>
        </p:nvSpPr>
        <p:spPr>
          <a:xfrm>
            <a:off x="14099" y="0"/>
            <a:ext cx="9144000" cy="5373215"/>
          </a:xfrm>
          <a:prstGeom prst="rect">
            <a:avLst/>
          </a:prstGeom>
          <a:gradFill>
            <a:gsLst>
              <a:gs pos="23000">
                <a:schemeClr val="bg1">
                  <a:alpha val="0"/>
                </a:schemeClr>
              </a:gs>
              <a:gs pos="72000">
                <a:schemeClr val="bg1">
                  <a:alpha val="7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1E1972-BE8C-424D-8BB2-C00315BDB6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255" b="98871" l="7727" r="92348">
                        <a14:foregroundMark x1="51783" y1="87202" x2="51783" y2="87202"/>
                        <a14:foregroundMark x1="77935" y1="93225" x2="77935" y2="93225"/>
                        <a14:backgroundMark x1="20357" y1="28231" x2="20357" y2="28231"/>
                        <a14:backgroundMark x1="50000" y1="34504" x2="50000" y2="34504"/>
                        <a14:backgroundMark x1="34844" y1="50565" x2="34844" y2="50565"/>
                        <a14:backgroundMark x1="36256" y1="58846" x2="36256" y2="58846"/>
                        <a14:backgroundMark x1="42273" y1="59473" x2="42273" y2="59473"/>
                        <a14:backgroundMark x1="55498" y1="60351" x2="55498" y2="60351"/>
                        <a14:backgroundMark x1="21025" y1="49686" x2="21025" y2="49686"/>
                        <a14:backgroundMark x1="12110" y1="61857" x2="12110" y2="61857"/>
                        <a14:backgroundMark x1="34844" y1="26474" x2="34844" y2="26474"/>
                        <a14:backgroundMark x1="42645" y1="11167" x2="42645" y2="11167"/>
                        <a14:backgroundMark x1="61887" y1="7779" x2="61887" y2="7779"/>
                        <a14:backgroundMark x1="84547" y1="8657" x2="84547" y2="8657"/>
                        <a14:backgroundMark x1="89525" y1="14178" x2="89525" y2="14178"/>
                        <a14:backgroundMark x1="28232" y1="8783" x2="28232" y2="8783"/>
                        <a14:backgroundMark x1="10327" y1="6650" x2="10327" y2="6650"/>
                        <a14:backgroundMark x1="7132" y1="1882" x2="8024" y2="4141"/>
                        <a14:backgroundMark x1="8024" y1="3890" x2="17905" y2="29235"/>
                        <a14:backgroundMark x1="19242" y1="30991" x2="13744" y2="51192"/>
                        <a14:backgroundMark x1="11441" y1="60477" x2="20134" y2="43538"/>
                        <a14:backgroundMark x1="19465" y1="57465" x2="13076" y2="68507"/>
                        <a14:backgroundMark x1="12184" y1="73902" x2="9658" y2="83940"/>
                        <a14:backgroundMark x1="9658" y1="83814" x2="7875" y2="97114"/>
                        <a14:backgroundMark x1="18574" y1="63488" x2="22511" y2="61606"/>
                        <a14:backgroundMark x1="22660" y1="61104" x2="36181" y2="60979"/>
                        <a14:backgroundMark x1="35884" y1="61104" x2="52080" y2="60979"/>
                        <a14:backgroundMark x1="52080" y1="60728" x2="64042" y2="61355"/>
                        <a14:backgroundMark x1="38559" y1="57967" x2="35364" y2="56587"/>
                        <a14:backgroundMark x1="37519" y1="57967" x2="37444" y2="36386"/>
                        <a14:backgroundMark x1="37519" y1="37641" x2="37667" y2="24592"/>
                        <a14:backgroundMark x1="36924" y1="26851" x2="17459" y2="42033"/>
                        <a14:backgroundMark x1="38039" y1="29987" x2="43685" y2="12296"/>
                        <a14:backgroundMark x1="41902" y1="20201" x2="50520" y2="12422"/>
                        <a14:backgroundMark x1="49034" y1="13802" x2="61367" y2="6901"/>
                        <a14:backgroundMark x1="60624" y1="9410" x2="73700" y2="7277"/>
                        <a14:backgroundMark x1="71545" y1="8783" x2="82987" y2="10916"/>
                        <a14:backgroundMark x1="80832" y1="11794" x2="89747" y2="16186"/>
                        <a14:backgroundMark x1="48663" y1="29486" x2="53343" y2="33752"/>
                        <a14:backgroundMark x1="54086" y1="36010" x2="50000" y2="42785"/>
                        <a14:backgroundMark x1="49257" y1="42409" x2="49257" y2="424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471" b="2072"/>
          <a:stretch/>
        </p:blipFill>
        <p:spPr>
          <a:xfrm>
            <a:off x="2148890" y="2529738"/>
            <a:ext cx="7009209" cy="4387000"/>
          </a:xfrm>
          <a:prstGeom prst="rect">
            <a:avLst/>
          </a:prstGeom>
        </p:spPr>
      </p:pic>
      <p:pic>
        <p:nvPicPr>
          <p:cNvPr id="1029" name="Picture 5" descr="D:\Dropbox\Pos-Doutorado\Talks\Python Bootcamp\Figures\Python Bootcamp - Medal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96838"/>
            <a:ext cx="2016125" cy="201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ight Triangle 9">
            <a:extLst>
              <a:ext uri="{FF2B5EF4-FFF2-40B4-BE49-F238E27FC236}">
                <a16:creationId xmlns:a16="http://schemas.microsoft.com/office/drawing/2014/main" id="{09921ABB-5C0E-A544-9284-73062B10081E}"/>
              </a:ext>
            </a:extLst>
          </p:cNvPr>
          <p:cNvSpPr/>
          <p:nvPr userDrawn="1"/>
        </p:nvSpPr>
        <p:spPr>
          <a:xfrm rot="16200000">
            <a:off x="1887870" y="-367591"/>
            <a:ext cx="6728099" cy="7840558"/>
          </a:xfrm>
          <a:prstGeom prst="rtTriangle">
            <a:avLst/>
          </a:prstGeom>
          <a:gradFill>
            <a:gsLst>
              <a:gs pos="18000">
                <a:schemeClr val="bg1">
                  <a:alpha val="0"/>
                </a:schemeClr>
              </a:gs>
              <a:gs pos="64000">
                <a:schemeClr val="bg1">
                  <a:alpha val="75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755650" y="4941888"/>
            <a:ext cx="822960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x-none" dirty="0"/>
              <a:t>Clique para editar o estilo do título mestre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</p:sldLayoutIdLst>
  <p:transition>
    <p:fade/>
  </p:transition>
  <p:hf hdr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Lato" pitchFamily="34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Lato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Lato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Lato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Lato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Lat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riangle 15">
            <a:extLst>
              <a:ext uri="{FF2B5EF4-FFF2-40B4-BE49-F238E27FC236}">
                <a16:creationId xmlns:a16="http://schemas.microsoft.com/office/drawing/2014/main" id="{06B50104-CF63-A542-B778-3E2401605323}"/>
              </a:ext>
            </a:extLst>
          </p:cNvPr>
          <p:cNvSpPr/>
          <p:nvPr userDrawn="1"/>
        </p:nvSpPr>
        <p:spPr>
          <a:xfrm rot="10800000" flipH="1">
            <a:off x="116353" y="-2726"/>
            <a:ext cx="9002986" cy="414337"/>
          </a:xfrm>
          <a:prstGeom prst="triangle">
            <a:avLst>
              <a:gd name="adj" fmla="val 100000"/>
            </a:avLst>
          </a:prstGeom>
          <a:solidFill>
            <a:srgbClr val="4B8BBE">
              <a:alpha val="29804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721363-EE67-3F41-91FB-A8D4A3CF65F2}"/>
              </a:ext>
            </a:extLst>
          </p:cNvPr>
          <p:cNvGrpSpPr/>
          <p:nvPr userDrawn="1"/>
        </p:nvGrpSpPr>
        <p:grpSpPr>
          <a:xfrm>
            <a:off x="-33337" y="6501497"/>
            <a:ext cx="9069831" cy="356504"/>
            <a:chOff x="-33337" y="6501497"/>
            <a:chExt cx="9069831" cy="356504"/>
          </a:xfrm>
          <a:effectLst/>
        </p:grpSpPr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F1267C66-5EBF-7D4B-8FF1-9FFB1EB197E5}"/>
                </a:ext>
              </a:extLst>
            </p:cNvPr>
            <p:cNvSpPr/>
            <p:nvPr userDrawn="1"/>
          </p:nvSpPr>
          <p:spPr>
            <a:xfrm flipH="1">
              <a:off x="4662015" y="6501501"/>
              <a:ext cx="4374479" cy="356499"/>
            </a:xfrm>
            <a:prstGeom prst="triangle">
              <a:avLst>
                <a:gd name="adj" fmla="val 100000"/>
              </a:avLst>
            </a:prstGeom>
            <a:solidFill>
              <a:srgbClr val="FFF2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7008C799-2798-4747-B53F-9A57B8BB38E5}"/>
                </a:ext>
              </a:extLst>
            </p:cNvPr>
            <p:cNvSpPr/>
            <p:nvPr userDrawn="1"/>
          </p:nvSpPr>
          <p:spPr>
            <a:xfrm>
              <a:off x="-33337" y="6501497"/>
              <a:ext cx="4695361" cy="356504"/>
            </a:xfrm>
            <a:prstGeom prst="triangle">
              <a:avLst>
                <a:gd name="adj" fmla="val 100000"/>
              </a:avLst>
            </a:prstGeom>
            <a:solidFill>
              <a:srgbClr val="FFF2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riangle 10">
            <a:extLst>
              <a:ext uri="{FF2B5EF4-FFF2-40B4-BE49-F238E27FC236}">
                <a16:creationId xmlns:a16="http://schemas.microsoft.com/office/drawing/2014/main" id="{5B53AC4E-1164-D14A-BFED-BFD74CEA00D5}"/>
              </a:ext>
            </a:extLst>
          </p:cNvPr>
          <p:cNvSpPr/>
          <p:nvPr userDrawn="1"/>
        </p:nvSpPr>
        <p:spPr>
          <a:xfrm flipH="1">
            <a:off x="-4155" y="6500639"/>
            <a:ext cx="3635897" cy="360362"/>
          </a:xfrm>
          <a:prstGeom prst="triangle">
            <a:avLst>
              <a:gd name="adj" fmla="val 100000"/>
            </a:avLst>
          </a:prstGeom>
          <a:solidFill>
            <a:srgbClr val="FFE87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CE8AEC86-3E33-D24C-AEFE-E36480D869FA}"/>
              </a:ext>
            </a:extLst>
          </p:cNvPr>
          <p:cNvSpPr/>
          <p:nvPr userDrawn="1"/>
        </p:nvSpPr>
        <p:spPr>
          <a:xfrm>
            <a:off x="5580112" y="6510339"/>
            <a:ext cx="3562298" cy="347661"/>
          </a:xfrm>
          <a:prstGeom prst="triangle">
            <a:avLst>
              <a:gd name="adj" fmla="val 100000"/>
            </a:avLst>
          </a:prstGeom>
          <a:solidFill>
            <a:srgbClr val="FFD43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278160" y="652462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Lato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975475" y="6519863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262626"/>
                </a:solidFill>
                <a:latin typeface="Lato" charset="0"/>
              </a:defRPr>
            </a:lvl1pPr>
          </a:lstStyle>
          <a:p>
            <a:fld id="{A8FFE6F4-ED07-AB46-86E1-C69CC1981CE9}" type="slidenum">
              <a:rPr lang="pt-BR" altLang="x-none"/>
              <a:pPr/>
              <a:t>‹#›</a:t>
            </a:fld>
            <a:endParaRPr lang="pt-BR" altLang="x-none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70046" y="65315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Lato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E01E0CCE-D127-F942-A2F3-89ADD4A32EAD}"/>
              </a:ext>
            </a:extLst>
          </p:cNvPr>
          <p:cNvSpPr/>
          <p:nvPr userDrawn="1"/>
        </p:nvSpPr>
        <p:spPr>
          <a:xfrm flipH="1" flipV="1">
            <a:off x="0" y="-2727"/>
            <a:ext cx="6469062" cy="414337"/>
          </a:xfrm>
          <a:prstGeom prst="triangle">
            <a:avLst>
              <a:gd name="adj" fmla="val 100000"/>
            </a:avLst>
          </a:prstGeom>
          <a:solidFill>
            <a:srgbClr val="30699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9D7109A7-594D-DE48-AE9D-21DF066CA411}"/>
              </a:ext>
            </a:extLst>
          </p:cNvPr>
          <p:cNvSpPr/>
          <p:nvPr userDrawn="1"/>
        </p:nvSpPr>
        <p:spPr>
          <a:xfrm rot="5400000" flipH="1" flipV="1">
            <a:off x="8093984" y="643236"/>
            <a:ext cx="1700808" cy="414337"/>
          </a:xfrm>
          <a:prstGeom prst="triangle">
            <a:avLst>
              <a:gd name="adj" fmla="val 100000"/>
            </a:avLst>
          </a:prstGeom>
          <a:solidFill>
            <a:srgbClr val="4B8BBE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C00425C3-6F76-9645-86CE-D8435D0CC17B}"/>
              </a:ext>
            </a:extLst>
          </p:cNvPr>
          <p:cNvSpPr/>
          <p:nvPr userDrawn="1"/>
        </p:nvSpPr>
        <p:spPr>
          <a:xfrm rot="5400000">
            <a:off x="-755764" y="5746029"/>
            <a:ext cx="1863579" cy="360362"/>
          </a:xfrm>
          <a:prstGeom prst="triangle">
            <a:avLst>
              <a:gd name="adj" fmla="val 100000"/>
            </a:avLst>
          </a:prstGeom>
          <a:solidFill>
            <a:srgbClr val="FFD43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5" name="Picture 5" descr="D:\Dropbox\Pos-Doutorado\Talks\Python Bootcamp\Figures\Python Bootcamp - Medal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107950"/>
            <a:ext cx="115887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6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1258888" y="4048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x-none" dirty="0"/>
              <a:t>Clique para editar o estilo do título mestre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12" r:id="rId2"/>
  </p:sldLayoutIdLst>
  <p:transition>
    <p:fade/>
  </p:transition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1quint/Python-Tutorial-Series/blob/master/Presentations/PTS2019_Basics_I.pptx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b1quint/Python-Tutorial-Series/blob/master/Presentations/PTS2019_Basics_II.pptx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distutils/setupscript.html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distutils/setupscript.html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distutils/setupscript.html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distutils/setupscript.html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distutils/setupscript.html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distutils/setupscript.html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hyperlink" Target="https://www.anaconda.com/distribution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tiff"/><Relationship Id="rId4" Type="http://schemas.openxmlformats.org/officeDocument/2006/relationships/hyperlink" Target="https://docs.conda.io/en/latest/miniconda.html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da.io/projects/conda/en/latest/user-guide/tasks/manage-pkgs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conda.io/projects/conda/en/latest/user-guide/tasks/manage-environments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nda/conda/issues/5253" TargetMode="Externa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conda.io/projects/conda/en/latest/user-guide/tasks/manage-environments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conda.io/projects/conda/en/latest/user-guide/tasks/manage-environments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conda.io/projects/conda/en/latest/user-guide/tasks/manage-environments.htm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Título 1"/>
          <p:cNvSpPr>
            <a:spLocks noGrp="1"/>
          </p:cNvSpPr>
          <p:nvPr>
            <p:ph type="ctrTitle"/>
          </p:nvPr>
        </p:nvSpPr>
        <p:spPr>
          <a:xfrm>
            <a:off x="1336104" y="3479336"/>
            <a:ext cx="7772400" cy="2123658"/>
          </a:xfrm>
        </p:spPr>
        <p:txBody>
          <a:bodyPr>
            <a:spAutoFit/>
          </a:bodyPr>
          <a:lstStyle/>
          <a:p>
            <a:pPr eaLnBrk="1" hangingPunct="1"/>
            <a:r>
              <a:rPr lang="pt-BR" altLang="x-none" dirty="0">
                <a:latin typeface="Lato" charset="0"/>
              </a:rPr>
              <a:t>Python Tutorial Series 2019</a:t>
            </a:r>
            <a:br>
              <a:rPr lang="pt-BR" altLang="x-none" dirty="0">
                <a:latin typeface="Lato" charset="0"/>
              </a:rPr>
            </a:br>
            <a:r>
              <a:rPr lang="pt-BR" altLang="x-none" dirty="0" err="1">
                <a:latin typeface="Lato" charset="0"/>
              </a:rPr>
              <a:t>Basics</a:t>
            </a:r>
            <a:r>
              <a:rPr lang="pt-BR" altLang="x-none" dirty="0">
                <a:latin typeface="Lato" charset="0"/>
              </a:rPr>
              <a:t> 3: </a:t>
            </a:r>
            <a:r>
              <a:rPr lang="pt-BR" altLang="x-none" dirty="0" err="1">
                <a:latin typeface="Lato" charset="0"/>
              </a:rPr>
              <a:t>Packages</a:t>
            </a:r>
            <a:r>
              <a:rPr lang="pt-BR" altLang="x-none" dirty="0">
                <a:latin typeface="Lato" charset="0"/>
              </a:rPr>
              <a:t>, </a:t>
            </a:r>
            <a:r>
              <a:rPr lang="pt-BR" altLang="x-none" dirty="0" err="1">
                <a:latin typeface="Lato" charset="0"/>
              </a:rPr>
              <a:t>Environments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dirty="0" err="1">
                <a:latin typeface="Lato" charset="0"/>
              </a:rPr>
              <a:t>and</a:t>
            </a:r>
            <a:r>
              <a:rPr lang="pt-BR" altLang="x-none" dirty="0">
                <a:latin typeface="Lato" charset="0"/>
              </a:rPr>
              <a:t> Python </a:t>
            </a:r>
            <a:r>
              <a:rPr lang="pt-BR" altLang="x-none" dirty="0" err="1">
                <a:latin typeface="Lato" charset="0"/>
              </a:rPr>
              <a:t>Versions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707704" y="5295617"/>
            <a:ext cx="6400800" cy="1752600"/>
          </a:xfrm>
        </p:spPr>
        <p:txBody>
          <a:bodyPr anchor="ctr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Ph.D. Bruno C. </a:t>
            </a:r>
            <a:r>
              <a:rPr lang="pt-BR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Quint</a:t>
            </a:r>
            <a:endParaRPr lang="pt-BR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bquint@gemini.edu</a:t>
            </a:r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pt-BR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</a:t>
            </a:r>
            <a:r>
              <a:rPr lang="pt-BR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Process</a:t>
            </a: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Developer</a:t>
            </a:r>
            <a:endParaRPr lang="pt-BR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SUSD - GEMINI South, La Serena, Chile 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(Re)using code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10</a:t>
            </a:fld>
            <a:endParaRPr lang="pt-BR" altLang="x-none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17F20300-D462-184E-9D7F-BD3D04D1B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096" y="592607"/>
            <a:ext cx="4238625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pt-BR" altLang="x-none" sz="5400" dirty="0">
                <a:latin typeface="Calibri" charset="0"/>
                <a:ea typeface="Courier New" charset="0"/>
                <a:cs typeface="Courier New" charset="0"/>
              </a:rPr>
              <a:t>script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5411009-7777-2941-9089-D24F54F7C456}"/>
              </a:ext>
            </a:extLst>
          </p:cNvPr>
          <p:cNvSpPr/>
          <p:nvPr/>
        </p:nvSpPr>
        <p:spPr>
          <a:xfrm>
            <a:off x="449530" y="1412776"/>
            <a:ext cx="8336632" cy="4008715"/>
          </a:xfrm>
          <a:prstGeom prst="roundRect">
            <a:avLst>
              <a:gd name="adj" fmla="val 264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#!/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usr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/bin/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env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python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""" This module, called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my_module.py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, contains a function that simulates a six side dice roll """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random</a:t>
            </a:r>
          </a:p>
          <a:p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def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roll_dice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():</a:t>
            </a:r>
          </a:p>
          <a:p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_min = 1</a:t>
            </a:r>
          </a:p>
          <a:p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_max = 6</a:t>
            </a:r>
          </a:p>
          <a:p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result = </a:t>
            </a:r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random.randint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(_min, _max)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return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result</a:t>
            </a:r>
          </a:p>
          <a:p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print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'The dice gave me {}'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.format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roll_dice</a:t>
            </a:r>
            <a:r>
              <a:rPr lang="en-US" dirty="0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()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)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69519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(Re)using code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11</a:t>
            </a:fld>
            <a:endParaRPr lang="pt-BR" altLang="x-none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17F20300-D462-184E-9D7F-BD3D04D1B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096" y="592607"/>
            <a:ext cx="4238625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pt-BR" altLang="x-none" sz="5400" dirty="0">
                <a:latin typeface="Calibri" charset="0"/>
                <a:ea typeface="Courier New" charset="0"/>
                <a:cs typeface="Courier New" charset="0"/>
              </a:rPr>
              <a:t>script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46B17EC-5F14-E24C-BB1C-77B3DBB6BE86}"/>
              </a:ext>
            </a:extLst>
          </p:cNvPr>
          <p:cNvSpPr/>
          <p:nvPr/>
        </p:nvSpPr>
        <p:spPr>
          <a:xfrm>
            <a:off x="449530" y="1412776"/>
            <a:ext cx="8336632" cy="4288393"/>
          </a:xfrm>
          <a:prstGeom prst="roundRect">
            <a:avLst>
              <a:gd name="adj" fmla="val 264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#!/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usr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/bin/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env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python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""" This module, called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my_module.py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, contains a function that simulates a six side dice roll """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random</a:t>
            </a:r>
          </a:p>
          <a:p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def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roll_dice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():</a:t>
            </a:r>
          </a:p>
          <a:p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_min = 1</a:t>
            </a:r>
          </a:p>
          <a:p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_max = 6</a:t>
            </a:r>
          </a:p>
          <a:p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result = </a:t>
            </a:r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random.randint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(_min, _max)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return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result</a:t>
            </a:r>
          </a:p>
          <a:p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print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'Current scope: {}'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.format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__name__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)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)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print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'The dice gave me {}'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.format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roll_dice</a:t>
            </a:r>
            <a:r>
              <a:rPr lang="en-US" dirty="0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()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)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27207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(Re)using code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12</a:t>
            </a:fld>
            <a:endParaRPr lang="pt-BR" altLang="x-none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5411009-7777-2941-9089-D24F54F7C456}"/>
              </a:ext>
            </a:extLst>
          </p:cNvPr>
          <p:cNvSpPr/>
          <p:nvPr/>
        </p:nvSpPr>
        <p:spPr>
          <a:xfrm>
            <a:off x="449530" y="1412776"/>
            <a:ext cx="8336632" cy="4288393"/>
          </a:xfrm>
          <a:prstGeom prst="roundRect">
            <a:avLst>
              <a:gd name="adj" fmla="val 264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#!/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usr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/bin/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env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python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""" This module, called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my_module.py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, contains a function that simulates a six side dice roll """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random</a:t>
            </a:r>
          </a:p>
          <a:p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def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roll_dice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():</a:t>
            </a:r>
          </a:p>
          <a:p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_min = 1</a:t>
            </a:r>
          </a:p>
          <a:p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_max = 6</a:t>
            </a:r>
          </a:p>
          <a:p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result = </a:t>
            </a:r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random.randint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(_min, _max)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return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result</a:t>
            </a:r>
          </a:p>
          <a:p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print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'Current scope: {}'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.format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__name__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)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)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print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'The dice gave me {}'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.format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roll_dice</a:t>
            </a:r>
            <a:r>
              <a:rPr lang="en-US" dirty="0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()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)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17F20300-D462-184E-9D7F-BD3D04D1B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096" y="592607"/>
            <a:ext cx="4238625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pt-BR" altLang="x-none" sz="5400" dirty="0">
                <a:latin typeface="Calibri" charset="0"/>
                <a:ea typeface="Courier New" charset="0"/>
                <a:cs typeface="Courier New" charset="0"/>
              </a:rPr>
              <a:t>script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8587D2-A378-8741-AF48-CFA9B9F59EE5}"/>
              </a:ext>
            </a:extLst>
          </p:cNvPr>
          <p:cNvSpPr/>
          <p:nvPr/>
        </p:nvSpPr>
        <p:spPr>
          <a:xfrm>
            <a:off x="3995936" y="5386238"/>
            <a:ext cx="4986566" cy="976908"/>
          </a:xfrm>
          <a:prstGeom prst="roundRect">
            <a:avLst>
              <a:gd name="adj" fmla="val 10903"/>
            </a:avLst>
          </a:prstGeom>
          <a:solidFill>
            <a:schemeClr val="tx1">
              <a:alpha val="80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$ python </a:t>
            </a:r>
            <a:r>
              <a:rPr lang="en-US" dirty="0" err="1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my_module.py</a:t>
            </a:r>
            <a:endParaRPr lang="en-US" dirty="0">
              <a:latin typeface="Roboto Mono" pitchFamily="2" charset="0"/>
              <a:ea typeface="Roboto Mono" pitchFamily="2" charset="0"/>
              <a:cs typeface="Consolas" panose="020B0609020204030204" pitchFamily="49" charset="0"/>
            </a:endParaRPr>
          </a:p>
          <a:p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Current scope: __main__</a:t>
            </a:r>
          </a:p>
          <a:p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The dice gave me 1</a:t>
            </a:r>
          </a:p>
        </p:txBody>
      </p:sp>
    </p:spTree>
    <p:extLst>
      <p:ext uri="{BB962C8B-B14F-4D97-AF65-F5344CB8AC3E}">
        <p14:creationId xmlns:p14="http://schemas.microsoft.com/office/powerpoint/2010/main" val="258128525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D67F10C-50C2-634B-AEFA-1C5AB15A97DA}"/>
              </a:ext>
            </a:extLst>
          </p:cNvPr>
          <p:cNvSpPr/>
          <p:nvPr/>
        </p:nvSpPr>
        <p:spPr>
          <a:xfrm>
            <a:off x="449530" y="1412776"/>
            <a:ext cx="8336632" cy="4288393"/>
          </a:xfrm>
          <a:prstGeom prst="roundRect">
            <a:avLst>
              <a:gd name="adj" fmla="val 264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#!/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usr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/bin/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env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python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""" This module, called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my_module.py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, contains a function that simulates a six side dice roll """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random</a:t>
            </a:r>
          </a:p>
          <a:p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def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roll_dice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():</a:t>
            </a:r>
          </a:p>
          <a:p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_min = 1</a:t>
            </a:r>
          </a:p>
          <a:p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_max = 6</a:t>
            </a:r>
          </a:p>
          <a:p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result = </a:t>
            </a:r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random.randint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(_min, _max)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return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result</a:t>
            </a:r>
          </a:p>
          <a:p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if 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__name__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==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'__main__'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: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print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'The dice gave me {}'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.format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roll_dice</a:t>
            </a:r>
            <a:r>
              <a:rPr lang="en-US" dirty="0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()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)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(Re)using code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13</a:t>
            </a:fld>
            <a:endParaRPr lang="pt-BR" altLang="x-none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17F20300-D462-184E-9D7F-BD3D04D1B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096" y="592607"/>
            <a:ext cx="4238625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pt-BR" altLang="x-none" sz="5400" dirty="0">
                <a:latin typeface="Calibri" charset="0"/>
                <a:ea typeface="Courier New" charset="0"/>
                <a:cs typeface="Courier New" charset="0"/>
              </a:rPr>
              <a:t>script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97F402-CC26-784E-B0D2-FE0274E7093D}"/>
              </a:ext>
            </a:extLst>
          </p:cNvPr>
          <p:cNvSpPr/>
          <p:nvPr/>
        </p:nvSpPr>
        <p:spPr>
          <a:xfrm>
            <a:off x="449530" y="4725144"/>
            <a:ext cx="8336632" cy="360040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57202114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D67F10C-50C2-634B-AEFA-1C5AB15A97DA}"/>
              </a:ext>
            </a:extLst>
          </p:cNvPr>
          <p:cNvSpPr/>
          <p:nvPr/>
        </p:nvSpPr>
        <p:spPr>
          <a:xfrm>
            <a:off x="449530" y="1412776"/>
            <a:ext cx="8336632" cy="4288393"/>
          </a:xfrm>
          <a:prstGeom prst="roundRect">
            <a:avLst>
              <a:gd name="adj" fmla="val 264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#!/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usr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/bin/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env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python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""" This module, called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my_module.py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, contains a function that simulates a six side dice roll ""”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random</a:t>
            </a:r>
          </a:p>
          <a:p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def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roll_dice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():</a:t>
            </a:r>
          </a:p>
          <a:p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_min = 1</a:t>
            </a:r>
          </a:p>
          <a:p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_max = 6</a:t>
            </a:r>
          </a:p>
          <a:p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result = </a:t>
            </a:r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random.randint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(_min, _max)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return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result</a:t>
            </a:r>
          </a:p>
          <a:p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if 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__name__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==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'__main__'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: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print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'The dice gave me {}'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.format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roll_dice</a:t>
            </a:r>
            <a:r>
              <a:rPr lang="en-US" dirty="0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()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)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(Re)using code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14</a:t>
            </a:fld>
            <a:endParaRPr lang="pt-BR" altLang="x-none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17F20300-D462-184E-9D7F-BD3D04D1B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096" y="592607"/>
            <a:ext cx="4238625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pt-BR" altLang="x-none" sz="5400" dirty="0">
                <a:latin typeface="Calibri" charset="0"/>
                <a:ea typeface="Courier New" charset="0"/>
                <a:cs typeface="Courier New" charset="0"/>
              </a:rPr>
              <a:t>script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97F402-CC26-784E-B0D2-FE0274E7093D}"/>
              </a:ext>
            </a:extLst>
          </p:cNvPr>
          <p:cNvSpPr/>
          <p:nvPr/>
        </p:nvSpPr>
        <p:spPr>
          <a:xfrm>
            <a:off x="449530" y="4725144"/>
            <a:ext cx="8336632" cy="360040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FE53F68-F9D5-C345-A43C-F8A5E658F82D}"/>
              </a:ext>
            </a:extLst>
          </p:cNvPr>
          <p:cNvSpPr/>
          <p:nvPr/>
        </p:nvSpPr>
        <p:spPr>
          <a:xfrm>
            <a:off x="3995936" y="4832989"/>
            <a:ext cx="4986566" cy="1563053"/>
          </a:xfrm>
          <a:prstGeom prst="roundRect">
            <a:avLst>
              <a:gd name="adj" fmla="val 10903"/>
            </a:avLst>
          </a:prstGeom>
          <a:solidFill>
            <a:schemeClr val="tx1">
              <a:alpha val="80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In [</a:t>
            </a:r>
            <a:r>
              <a:rPr lang="en-US" dirty="0">
                <a:solidFill>
                  <a:srgbClr val="8EFA0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]: 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76D6FF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my_module</a:t>
            </a:r>
            <a:endParaRPr lang="en-US" b="1" dirty="0">
              <a:solidFill>
                <a:srgbClr val="76D6FF"/>
              </a:solidFill>
              <a:latin typeface="Consolas" panose="020B0609020204030204" pitchFamily="49" charset="0"/>
              <a:ea typeface="Roboto Mono" pitchFamily="2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Roboto Mono" pitchFamily="2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In [</a:t>
            </a:r>
            <a:r>
              <a:rPr lang="en-US" dirty="0">
                <a:solidFill>
                  <a:srgbClr val="8EFA0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]: print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my_module.roll_dice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())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61051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D67F10C-50C2-634B-AEFA-1C5AB15A97DA}"/>
              </a:ext>
            </a:extLst>
          </p:cNvPr>
          <p:cNvSpPr/>
          <p:nvPr/>
        </p:nvSpPr>
        <p:spPr>
          <a:xfrm>
            <a:off x="449530" y="1412776"/>
            <a:ext cx="8336632" cy="4288393"/>
          </a:xfrm>
          <a:prstGeom prst="roundRect">
            <a:avLst>
              <a:gd name="adj" fmla="val 264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#!/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usr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/bin/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env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python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""" This module, called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my_module.py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, contains a function that simulates a six side dice roll """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  <a:p>
            <a:endParaRPr lang="en-US" dirty="0">
              <a:solidFill>
                <a:schemeClr val="accent6">
                  <a:lumMod val="75000"/>
                </a:schemeClr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random</a:t>
            </a:r>
          </a:p>
          <a:p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def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roll_dice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():</a:t>
            </a:r>
          </a:p>
          <a:p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_min = 1</a:t>
            </a:r>
          </a:p>
          <a:p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_max = 6</a:t>
            </a:r>
          </a:p>
          <a:p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result = </a:t>
            </a:r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random.randint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(_min, _max)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return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result</a:t>
            </a:r>
          </a:p>
          <a:p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if 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__name__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==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'__main__'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: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print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'The dice gave me {}'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.format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roll_dice</a:t>
            </a:r>
            <a:r>
              <a:rPr lang="en-US" dirty="0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()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)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(Re)using code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15</a:t>
            </a:fld>
            <a:endParaRPr lang="pt-BR" altLang="x-none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17F20300-D462-184E-9D7F-BD3D04D1B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8024" y="534470"/>
            <a:ext cx="4238625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pt-BR" altLang="x-none" sz="5400" dirty="0" err="1">
                <a:latin typeface="Calibri" charset="0"/>
                <a:ea typeface="Courier New" charset="0"/>
                <a:cs typeface="Courier New" charset="0"/>
              </a:rPr>
              <a:t>good</a:t>
            </a:r>
            <a:r>
              <a:rPr lang="pt-BR" altLang="x-none" sz="5400" dirty="0">
                <a:latin typeface="Calibri" charset="0"/>
                <a:ea typeface="Courier New" charset="0"/>
                <a:cs typeface="Courier New" charset="0"/>
              </a:rPr>
              <a:t> </a:t>
            </a:r>
            <a:r>
              <a:rPr lang="pt-BR" altLang="x-none" sz="5400" dirty="0" err="1">
                <a:latin typeface="Calibri" charset="0"/>
                <a:ea typeface="Courier New" charset="0"/>
                <a:cs typeface="Courier New" charset="0"/>
              </a:rPr>
              <a:t>practice</a:t>
            </a:r>
            <a:endParaRPr lang="pt-BR" altLang="x-none" sz="5400" dirty="0">
              <a:latin typeface="Calibri" charset="0"/>
              <a:ea typeface="Courier New" charset="0"/>
              <a:cs typeface="Courier New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97F402-CC26-784E-B0D2-FE0274E7093D}"/>
              </a:ext>
            </a:extLst>
          </p:cNvPr>
          <p:cNvSpPr/>
          <p:nvPr/>
        </p:nvSpPr>
        <p:spPr>
          <a:xfrm>
            <a:off x="449530" y="4725144"/>
            <a:ext cx="8336632" cy="360040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05668603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(Re)using code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16</a:t>
            </a:fld>
            <a:endParaRPr lang="pt-BR" altLang="x-none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17F20300-D462-184E-9D7F-BD3D04D1B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8024" y="534470"/>
            <a:ext cx="4238625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pt-BR" altLang="x-none" sz="5400" dirty="0" err="1">
                <a:latin typeface="Calibri" charset="0"/>
                <a:ea typeface="Courier New" charset="0"/>
                <a:cs typeface="Courier New" charset="0"/>
              </a:rPr>
              <a:t>good</a:t>
            </a:r>
            <a:r>
              <a:rPr lang="pt-BR" altLang="x-none" sz="5400" dirty="0">
                <a:latin typeface="Calibri" charset="0"/>
                <a:ea typeface="Courier New" charset="0"/>
                <a:cs typeface="Courier New" charset="0"/>
              </a:rPr>
              <a:t> </a:t>
            </a:r>
            <a:r>
              <a:rPr lang="pt-BR" altLang="x-none" sz="5400" dirty="0" err="1">
                <a:latin typeface="Calibri" charset="0"/>
                <a:ea typeface="Courier New" charset="0"/>
                <a:cs typeface="Courier New" charset="0"/>
              </a:rPr>
              <a:t>practice</a:t>
            </a:r>
            <a:endParaRPr lang="pt-BR" altLang="x-none" sz="5400" dirty="0">
              <a:latin typeface="Calibri" charset="0"/>
              <a:ea typeface="Courier New" charset="0"/>
              <a:cs typeface="Courier New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A3D9720-20C8-7945-9A82-1C9E0230AD3E}"/>
              </a:ext>
            </a:extLst>
          </p:cNvPr>
          <p:cNvGrpSpPr/>
          <p:nvPr/>
        </p:nvGrpSpPr>
        <p:grpSpPr>
          <a:xfrm>
            <a:off x="445141" y="1399635"/>
            <a:ext cx="8345410" cy="4847749"/>
            <a:chOff x="449530" y="1412776"/>
            <a:chExt cx="8345410" cy="4847749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3D67F10C-50C2-634B-AEFA-1C5AB15A97DA}"/>
                </a:ext>
              </a:extLst>
            </p:cNvPr>
            <p:cNvSpPr/>
            <p:nvPr/>
          </p:nvSpPr>
          <p:spPr>
            <a:xfrm>
              <a:off x="449530" y="1412776"/>
              <a:ext cx="8336632" cy="4847749"/>
            </a:xfrm>
            <a:prstGeom prst="roundRect">
              <a:avLst>
                <a:gd name="adj" fmla="val 26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#!/</a:t>
              </a:r>
              <a:r>
                <a:rPr lang="en-US" dirty="0" err="1">
                  <a:solidFill>
                    <a:schemeClr val="accent5">
                      <a:lumMod val="75000"/>
                    </a:schemeClr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usr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/bin/</a:t>
              </a:r>
              <a:r>
                <a:rPr lang="en-US" dirty="0" err="1">
                  <a:solidFill>
                    <a:schemeClr val="accent5">
                      <a:lumMod val="75000"/>
                    </a:schemeClr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env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 python</a:t>
              </a:r>
            </a:p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""" This module, called </a:t>
              </a:r>
              <a:r>
                <a:rPr lang="en-US" dirty="0" err="1">
                  <a:solidFill>
                    <a:schemeClr val="accent3">
                      <a:lumMod val="75000"/>
                    </a:schemeClr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my_module.py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, contains a function that simulates a six side dice roll """ 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 </a:t>
              </a:r>
            </a:p>
            <a:p>
              <a:endPara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endParaRPr>
            </a:p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import</a:t>
              </a:r>
              <a:r>
                <a:rPr lang="en-US" dirty="0">
                  <a:solidFill>
                    <a:schemeClr val="tx1"/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 random</a:t>
              </a:r>
            </a:p>
            <a:p>
              <a:endPara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endParaRPr>
            </a:p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def </a:t>
              </a:r>
              <a:r>
                <a:rPr lang="en-US" dirty="0">
                  <a:solidFill>
                    <a:schemeClr val="tx1"/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main():</a:t>
              </a:r>
            </a:p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    print</a:t>
              </a:r>
              <a:r>
                <a:rPr lang="en-US" dirty="0">
                  <a:solidFill>
                    <a:schemeClr val="tx1"/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(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'The dice gave me {}'</a:t>
              </a:r>
              <a:r>
                <a:rPr lang="en-US" dirty="0">
                  <a:solidFill>
                    <a:schemeClr val="tx1"/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.format</a:t>
              </a:r>
              <a:r>
                <a:rPr lang="en-US" dirty="0">
                  <a:solidFill>
                    <a:srgbClr val="0070C0"/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(</a:t>
              </a:r>
              <a:r>
                <a:rPr lang="en-US" dirty="0" err="1">
                  <a:solidFill>
                    <a:schemeClr val="tx1"/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roll_dice</a:t>
              </a:r>
              <a:r>
                <a:rPr lang="en-US" dirty="0">
                  <a:solidFill>
                    <a:srgbClr val="00B0F0"/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()</a:t>
              </a:r>
              <a:r>
                <a:rPr lang="en-US" dirty="0">
                  <a:solidFill>
                    <a:srgbClr val="0070C0"/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)</a:t>
              </a:r>
              <a:r>
                <a:rPr lang="en-US" dirty="0">
                  <a:solidFill>
                    <a:schemeClr val="tx1"/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)</a:t>
              </a:r>
            </a:p>
            <a:p>
              <a:endPara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endParaRPr>
            </a:p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def</a:t>
              </a:r>
              <a:r>
                <a:rPr lang="en-US" dirty="0">
                  <a:solidFill>
                    <a:schemeClr val="tx1"/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roll_dice</a:t>
              </a:r>
              <a:r>
                <a:rPr lang="en-US" dirty="0">
                  <a:solidFill>
                    <a:schemeClr val="tx1"/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():</a:t>
              </a:r>
            </a:p>
            <a:p>
              <a:r>
                <a:rPr lang="en-US" dirty="0">
                  <a:solidFill>
                    <a:schemeClr val="tx1"/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    _min = 1</a:t>
              </a:r>
            </a:p>
            <a:p>
              <a:r>
                <a:rPr lang="en-US" dirty="0">
                  <a:solidFill>
                    <a:schemeClr val="tx1"/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    _max = 6</a:t>
              </a:r>
            </a:p>
            <a:p>
              <a:r>
                <a:rPr lang="en-US" dirty="0">
                  <a:solidFill>
                    <a:schemeClr val="tx1"/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    result = </a:t>
              </a:r>
              <a:r>
                <a:rPr lang="en-US" dirty="0" err="1">
                  <a:solidFill>
                    <a:schemeClr val="tx1"/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random.randint</a:t>
              </a:r>
              <a:r>
                <a:rPr lang="en-US" dirty="0">
                  <a:solidFill>
                    <a:schemeClr val="tx1"/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(_min, _max)</a:t>
              </a:r>
            </a:p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    return</a:t>
              </a:r>
              <a:r>
                <a:rPr lang="en-US" dirty="0">
                  <a:solidFill>
                    <a:schemeClr val="tx1"/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 result</a:t>
              </a:r>
            </a:p>
            <a:p>
              <a:endPara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endParaRPr>
            </a:p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if </a:t>
              </a:r>
              <a:r>
                <a:rPr lang="en-US" dirty="0">
                  <a:solidFill>
                    <a:schemeClr val="tx1"/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__name__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 </a:t>
              </a:r>
              <a:r>
                <a:rPr lang="en-US" dirty="0">
                  <a:solidFill>
                    <a:schemeClr val="tx1"/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==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'__main__'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:</a:t>
              </a:r>
            </a:p>
            <a:p>
              <a:r>
                <a:rPr lang="en-US" dirty="0">
                  <a:solidFill>
                    <a:schemeClr val="tx1"/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    main()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C97F402-CC26-784E-B0D2-FE0274E7093D}"/>
                </a:ext>
              </a:extLst>
            </p:cNvPr>
            <p:cNvSpPr/>
            <p:nvPr/>
          </p:nvSpPr>
          <p:spPr>
            <a:xfrm>
              <a:off x="458308" y="5545827"/>
              <a:ext cx="8336632" cy="360040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F87592F-D17C-E242-8D6E-17515D7BBC38}"/>
                </a:ext>
              </a:extLst>
            </p:cNvPr>
            <p:cNvSpPr/>
            <p:nvPr/>
          </p:nvSpPr>
          <p:spPr>
            <a:xfrm>
              <a:off x="458308" y="3119262"/>
              <a:ext cx="8336632" cy="360040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814490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(Re)using code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17</a:t>
            </a:fld>
            <a:endParaRPr lang="pt-BR" altLang="x-none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17F20300-D462-184E-9D7F-BD3D04D1B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096" y="592607"/>
            <a:ext cx="4238625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pt-BR" altLang="x-none" sz="5400" dirty="0" err="1">
                <a:latin typeface="Calibri" charset="0"/>
                <a:ea typeface="Courier New" charset="0"/>
                <a:cs typeface="Courier New" charset="0"/>
              </a:rPr>
              <a:t>packages</a:t>
            </a:r>
            <a:endParaRPr lang="pt-BR" altLang="x-none" sz="5400" dirty="0">
              <a:latin typeface="Calibri" charset="0"/>
              <a:ea typeface="Courier New" charset="0"/>
              <a:cs typeface="Courier New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731C05-F8B9-4541-89CC-A1DA79188716}"/>
              </a:ext>
            </a:extLst>
          </p:cNvPr>
          <p:cNvSpPr/>
          <p:nvPr/>
        </p:nvSpPr>
        <p:spPr>
          <a:xfrm>
            <a:off x="35496" y="1340768"/>
            <a:ext cx="1872208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Roboto Mono" pitchFamily="2" charset="0"/>
                <a:ea typeface="Roboto Mono" pitchFamily="2" charset="0"/>
              </a:rPr>
              <a:t>my_project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62919646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(Re)using code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18</a:t>
            </a:fld>
            <a:endParaRPr lang="pt-BR" altLang="x-none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17F20300-D462-184E-9D7F-BD3D04D1B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096" y="592607"/>
            <a:ext cx="4238625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pt-BR" altLang="x-none" sz="5400" dirty="0" err="1">
                <a:latin typeface="Calibri" charset="0"/>
                <a:ea typeface="Courier New" charset="0"/>
                <a:cs typeface="Courier New" charset="0"/>
              </a:rPr>
              <a:t>packages</a:t>
            </a:r>
            <a:endParaRPr lang="pt-BR" altLang="x-none" sz="5400" dirty="0">
              <a:latin typeface="Calibri" charset="0"/>
              <a:ea typeface="Courier New" charset="0"/>
              <a:cs typeface="Courier New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731C05-F8B9-4541-89CC-A1DA79188716}"/>
              </a:ext>
            </a:extLst>
          </p:cNvPr>
          <p:cNvSpPr/>
          <p:nvPr/>
        </p:nvSpPr>
        <p:spPr>
          <a:xfrm>
            <a:off x="35496" y="1340768"/>
            <a:ext cx="1872208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Roboto Mono" pitchFamily="2" charset="0"/>
                <a:ea typeface="Roboto Mono" pitchFamily="2" charset="0"/>
              </a:rPr>
              <a:t>my_project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FBEB88-4958-3249-838C-1633BE3D4001}"/>
              </a:ext>
            </a:extLst>
          </p:cNvPr>
          <p:cNvSpPr/>
          <p:nvPr/>
        </p:nvSpPr>
        <p:spPr>
          <a:xfrm>
            <a:off x="1272724" y="1700808"/>
            <a:ext cx="171510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my_package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A08F064B-AEFF-D34D-A291-F4D6FCF586BF}"/>
              </a:ext>
            </a:extLst>
          </p:cNvPr>
          <p:cNvCxnSpPr>
            <a:cxnSpLocks/>
            <a:stCxn id="12" idx="2"/>
            <a:endCxn id="13" idx="1"/>
          </p:cNvCxnSpPr>
          <p:nvPr/>
        </p:nvCxnSpPr>
        <p:spPr>
          <a:xfrm rot="16200000" flipH="1">
            <a:off x="1032152" y="1640256"/>
            <a:ext cx="180020" cy="301124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25251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(Re)using code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19</a:t>
            </a:fld>
            <a:endParaRPr lang="pt-BR" altLang="x-none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17F20300-D462-184E-9D7F-BD3D04D1B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096" y="592607"/>
            <a:ext cx="4238625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pt-BR" altLang="x-none" sz="5400" dirty="0" err="1">
                <a:latin typeface="Calibri" charset="0"/>
                <a:ea typeface="Courier New" charset="0"/>
                <a:cs typeface="Courier New" charset="0"/>
              </a:rPr>
              <a:t>packages</a:t>
            </a:r>
            <a:endParaRPr lang="pt-BR" altLang="x-none" sz="5400" dirty="0">
              <a:latin typeface="Calibri" charset="0"/>
              <a:ea typeface="Courier New" charset="0"/>
              <a:cs typeface="Courier New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731C05-F8B9-4541-89CC-A1DA79188716}"/>
              </a:ext>
            </a:extLst>
          </p:cNvPr>
          <p:cNvSpPr/>
          <p:nvPr/>
        </p:nvSpPr>
        <p:spPr>
          <a:xfrm>
            <a:off x="35496" y="1340768"/>
            <a:ext cx="1872208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Roboto Mono" pitchFamily="2" charset="0"/>
                <a:ea typeface="Roboto Mono" pitchFamily="2" charset="0"/>
              </a:rPr>
              <a:t>my_project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FBEB88-4958-3249-838C-1633BE3D4001}"/>
              </a:ext>
            </a:extLst>
          </p:cNvPr>
          <p:cNvSpPr/>
          <p:nvPr/>
        </p:nvSpPr>
        <p:spPr>
          <a:xfrm>
            <a:off x="1272724" y="1700808"/>
            <a:ext cx="171510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my_package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A08F064B-AEFF-D34D-A291-F4D6FCF586BF}"/>
              </a:ext>
            </a:extLst>
          </p:cNvPr>
          <p:cNvCxnSpPr>
            <a:cxnSpLocks/>
            <a:stCxn id="12" idx="2"/>
            <a:endCxn id="13" idx="1"/>
          </p:cNvCxnSpPr>
          <p:nvPr/>
        </p:nvCxnSpPr>
        <p:spPr>
          <a:xfrm rot="16200000" flipH="1">
            <a:off x="1032152" y="1640256"/>
            <a:ext cx="180020" cy="301124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33F8CA7-582A-7F40-8279-4234EA26241C}"/>
              </a:ext>
            </a:extLst>
          </p:cNvPr>
          <p:cNvSpPr/>
          <p:nvPr/>
        </p:nvSpPr>
        <p:spPr>
          <a:xfrm>
            <a:off x="2320112" y="2060848"/>
            <a:ext cx="289996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__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init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__.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0643F975-5629-C04F-AAE0-38BFFBF06087}"/>
              </a:ext>
            </a:extLst>
          </p:cNvPr>
          <p:cNvCxnSpPr>
            <a:cxnSpLocks/>
            <a:stCxn id="13" idx="2"/>
            <a:endCxn id="23" idx="1"/>
          </p:cNvCxnSpPr>
          <p:nvPr/>
        </p:nvCxnSpPr>
        <p:spPr>
          <a:xfrm rot="16200000" flipH="1">
            <a:off x="2135183" y="2055939"/>
            <a:ext cx="180020" cy="18983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71618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rgbClr val="000000"/>
                </a:solidFill>
                <a:latin typeface="Lato" charset="0"/>
              </a:rPr>
              <a:t>Previously</a:t>
            </a:r>
            <a:r>
              <a:rPr lang="pt-BR" altLang="x-none" dirty="0">
                <a:solidFill>
                  <a:srgbClr val="000000"/>
                </a:solidFill>
                <a:latin typeface="Lato" charset="0"/>
              </a:rPr>
              <a:t>...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</a:t>
            </a:fld>
            <a:endParaRPr lang="pt-BR" altLang="x-none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43DC351-EDCE-704D-AB37-C97990C762AD}"/>
              </a:ext>
            </a:extLst>
          </p:cNvPr>
          <p:cNvGrpSpPr/>
          <p:nvPr/>
        </p:nvGrpSpPr>
        <p:grpSpPr>
          <a:xfrm>
            <a:off x="911407" y="4296757"/>
            <a:ext cx="4602575" cy="2221015"/>
            <a:chOff x="953994" y="1003869"/>
            <a:chExt cx="4602575" cy="222101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964401-352D-6348-AF7E-3E6984989FD0}"/>
                </a:ext>
              </a:extLst>
            </p:cNvPr>
            <p:cNvSpPr txBox="1"/>
            <p:nvPr/>
          </p:nvSpPr>
          <p:spPr>
            <a:xfrm>
              <a:off x="3036289" y="2209221"/>
              <a:ext cx="252028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</a:t>
              </a:r>
              <a:r>
                <a:rPr lang="en-US" sz="6000" dirty="0" err="1"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abc</a:t>
              </a:r>
              <a:r>
                <a:rPr lang="en-US" sz="6000" dirty="0"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4CA61D8-B7EF-3C4E-A058-8DCF2D3C9211}"/>
                </a:ext>
              </a:extLst>
            </p:cNvPr>
            <p:cNvSpPr txBox="1"/>
            <p:nvPr/>
          </p:nvSpPr>
          <p:spPr>
            <a:xfrm>
              <a:off x="3036289" y="1003869"/>
              <a:ext cx="134452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ln>
                    <a:solidFill>
                      <a:schemeClr val="accent2">
                        <a:lumMod val="60000"/>
                        <a:lumOff val="40000"/>
                      </a:schemeClr>
                    </a:solidFill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1EE4D0-BF61-8342-8C58-788522D3D445}"/>
                </a:ext>
              </a:extLst>
            </p:cNvPr>
            <p:cNvSpPr txBox="1"/>
            <p:nvPr/>
          </p:nvSpPr>
          <p:spPr>
            <a:xfrm>
              <a:off x="953994" y="1746929"/>
              <a:ext cx="252028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ln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</a:t>
              </a:r>
              <a:r>
                <a:rPr lang="en-US" sz="6000" dirty="0" err="1">
                  <a:ln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x,y</a:t>
              </a:r>
              <a:r>
                <a:rPr lang="en-US" sz="6000" dirty="0">
                  <a:ln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]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D4FFF83-B336-9C48-BBB8-795A0A88D047}"/>
              </a:ext>
            </a:extLst>
          </p:cNvPr>
          <p:cNvSpPr/>
          <p:nvPr/>
        </p:nvSpPr>
        <p:spPr>
          <a:xfrm>
            <a:off x="435950" y="4365104"/>
            <a:ext cx="4784121" cy="198429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tângulo 5">
            <a:extLst>
              <a:ext uri="{FF2B5EF4-FFF2-40B4-BE49-F238E27FC236}">
                <a16:creationId xmlns:a16="http://schemas.microsoft.com/office/drawing/2014/main" id="{DC7C7981-2C36-8B49-A531-1C30FB08A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03" y="958363"/>
            <a:ext cx="3600450" cy="4555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pt-BR" sz="36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3"/>
              </a:rPr>
              <a:t>Basics</a:t>
            </a:r>
            <a:r>
              <a:rPr lang="pt-BR" sz="3600" dirty="0"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3"/>
              </a:rPr>
              <a:t> </a:t>
            </a:r>
            <a:r>
              <a:rPr lang="pt-BR" sz="36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3"/>
              </a:rPr>
              <a:t>I</a:t>
            </a:r>
            <a:endParaRPr lang="pt-BR" sz="36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</a:t>
            </a: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is Python?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</a:t>
            </a: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will</a:t>
            </a: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you</a:t>
            </a: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need</a:t>
            </a: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?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Python as a terminal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Python</a:t>
            </a: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as a script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Types</a:t>
            </a: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of</a:t>
            </a: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variables</a:t>
            </a:r>
            <a:endParaRPr lang="pt-BR" sz="16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pt-BR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4974CF-99DB-6342-A262-E0FC85E5FD04}"/>
              </a:ext>
            </a:extLst>
          </p:cNvPr>
          <p:cNvSpPr txBox="1"/>
          <p:nvPr/>
        </p:nvSpPr>
        <p:spPr>
          <a:xfrm>
            <a:off x="6307650" y="3524217"/>
            <a:ext cx="11144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607342-714C-2F46-819B-0EEAECE9FEDB}"/>
              </a:ext>
            </a:extLst>
          </p:cNvPr>
          <p:cNvSpPr txBox="1"/>
          <p:nvPr/>
        </p:nvSpPr>
        <p:spPr>
          <a:xfrm>
            <a:off x="7008429" y="4204424"/>
            <a:ext cx="20441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051347-9BD8-5646-83A7-CC6E3C703D4B}"/>
              </a:ext>
            </a:extLst>
          </p:cNvPr>
          <p:cNvSpPr txBox="1"/>
          <p:nvPr/>
        </p:nvSpPr>
        <p:spPr>
          <a:xfrm>
            <a:off x="5532488" y="4790319"/>
            <a:ext cx="157927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9CA523-622D-ED42-B1A4-23BFF7BC86FE}"/>
              </a:ext>
            </a:extLst>
          </p:cNvPr>
          <p:cNvSpPr txBox="1"/>
          <p:nvPr/>
        </p:nvSpPr>
        <p:spPr>
          <a:xfrm>
            <a:off x="6578608" y="5522959"/>
            <a:ext cx="250902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A81465-FA58-0F40-A613-3A985329E193}"/>
              </a:ext>
            </a:extLst>
          </p:cNvPr>
          <p:cNvSpPr txBox="1"/>
          <p:nvPr/>
        </p:nvSpPr>
        <p:spPr>
          <a:xfrm>
            <a:off x="6326655" y="1865793"/>
            <a:ext cx="157927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81EFC7-1368-D74E-9E88-ED2048E60413}"/>
              </a:ext>
            </a:extLst>
          </p:cNvPr>
          <p:cNvSpPr txBox="1"/>
          <p:nvPr/>
        </p:nvSpPr>
        <p:spPr>
          <a:xfrm>
            <a:off x="6681811" y="1048019"/>
            <a:ext cx="250902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D15D22-06EF-4A46-A458-549A91429317}"/>
              </a:ext>
            </a:extLst>
          </p:cNvPr>
          <p:cNvSpPr txBox="1"/>
          <p:nvPr/>
        </p:nvSpPr>
        <p:spPr>
          <a:xfrm>
            <a:off x="7023266" y="2658627"/>
            <a:ext cx="20441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BA4387-92B4-3244-A178-EBAF84DA312B}"/>
              </a:ext>
            </a:extLst>
          </p:cNvPr>
          <p:cNvSpPr/>
          <p:nvPr/>
        </p:nvSpPr>
        <p:spPr>
          <a:xfrm>
            <a:off x="5532488" y="1988840"/>
            <a:ext cx="3576587" cy="444699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5B962B-6EE2-8E48-A82E-7168D727EBB4}"/>
              </a:ext>
            </a:extLst>
          </p:cNvPr>
          <p:cNvSpPr/>
          <p:nvPr/>
        </p:nvSpPr>
        <p:spPr>
          <a:xfrm>
            <a:off x="5457420" y="1271134"/>
            <a:ext cx="3576587" cy="69140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tângulo 5">
            <a:extLst>
              <a:ext uri="{FF2B5EF4-FFF2-40B4-BE49-F238E27FC236}">
                <a16:creationId xmlns:a16="http://schemas.microsoft.com/office/drawing/2014/main" id="{FF3493FB-55B1-654A-AC3B-24C298D5A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6768" y="1165942"/>
            <a:ext cx="4392166" cy="3842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3600" dirty="0"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4"/>
              </a:rPr>
              <a:t>Basics II</a:t>
            </a:r>
            <a:endParaRPr lang="en-US" sz="36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58775" indent="-35877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Code Flow</a:t>
            </a:r>
          </a:p>
          <a:p>
            <a:pPr marL="358775" indent="-35877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Functions</a:t>
            </a:r>
          </a:p>
          <a:p>
            <a:pPr marL="358775" indent="-35877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Classes</a:t>
            </a:r>
          </a:p>
          <a:p>
            <a:pPr marL="815975" lvl="1" indent="-358775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Methods</a:t>
            </a:r>
          </a:p>
          <a:p>
            <a:pPr marL="815975" lvl="1" indent="-35877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Attributes</a:t>
            </a:r>
            <a:endParaRPr lang="en-US" sz="20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58775" indent="-35877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Sub-Classes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pt-BR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17038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(Re)using code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20</a:t>
            </a:fld>
            <a:endParaRPr lang="pt-BR" altLang="x-none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17F20300-D462-184E-9D7F-BD3D04D1B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096" y="592607"/>
            <a:ext cx="4238625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pt-BR" altLang="x-none" sz="5400" dirty="0" err="1">
                <a:latin typeface="Calibri" charset="0"/>
                <a:ea typeface="Courier New" charset="0"/>
                <a:cs typeface="Courier New" charset="0"/>
              </a:rPr>
              <a:t>packages</a:t>
            </a:r>
            <a:endParaRPr lang="pt-BR" altLang="x-none" sz="5400" dirty="0">
              <a:latin typeface="Calibri" charset="0"/>
              <a:ea typeface="Courier New" charset="0"/>
              <a:cs typeface="Courier New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731C05-F8B9-4541-89CC-A1DA79188716}"/>
              </a:ext>
            </a:extLst>
          </p:cNvPr>
          <p:cNvSpPr/>
          <p:nvPr/>
        </p:nvSpPr>
        <p:spPr>
          <a:xfrm>
            <a:off x="35496" y="1340768"/>
            <a:ext cx="1872208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Roboto Mono" pitchFamily="2" charset="0"/>
                <a:ea typeface="Roboto Mono" pitchFamily="2" charset="0"/>
              </a:rPr>
              <a:t>my_project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FBEB88-4958-3249-838C-1633BE3D4001}"/>
              </a:ext>
            </a:extLst>
          </p:cNvPr>
          <p:cNvSpPr/>
          <p:nvPr/>
        </p:nvSpPr>
        <p:spPr>
          <a:xfrm>
            <a:off x="1272724" y="1700808"/>
            <a:ext cx="171510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my_package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A08F064B-AEFF-D34D-A291-F4D6FCF586BF}"/>
              </a:ext>
            </a:extLst>
          </p:cNvPr>
          <p:cNvCxnSpPr>
            <a:cxnSpLocks/>
            <a:stCxn id="12" idx="2"/>
            <a:endCxn id="13" idx="1"/>
          </p:cNvCxnSpPr>
          <p:nvPr/>
        </p:nvCxnSpPr>
        <p:spPr>
          <a:xfrm rot="16200000" flipH="1">
            <a:off x="1032152" y="1640256"/>
            <a:ext cx="180020" cy="301124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33F8CA7-582A-7F40-8279-4234EA26241C}"/>
              </a:ext>
            </a:extLst>
          </p:cNvPr>
          <p:cNvSpPr/>
          <p:nvPr/>
        </p:nvSpPr>
        <p:spPr>
          <a:xfrm>
            <a:off x="2320112" y="2060848"/>
            <a:ext cx="289996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__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init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__.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0643F975-5629-C04F-AAE0-38BFFBF06087}"/>
              </a:ext>
            </a:extLst>
          </p:cNvPr>
          <p:cNvCxnSpPr>
            <a:cxnSpLocks/>
            <a:stCxn id="13" idx="2"/>
            <a:endCxn id="23" idx="1"/>
          </p:cNvCxnSpPr>
          <p:nvPr/>
        </p:nvCxnSpPr>
        <p:spPr>
          <a:xfrm rot="16200000" flipH="1">
            <a:off x="2135183" y="2055939"/>
            <a:ext cx="180020" cy="18983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63E8B58-7E4A-7842-9DA1-9D6FC87D260E}"/>
              </a:ext>
            </a:extLst>
          </p:cNvPr>
          <p:cNvSpPr/>
          <p:nvPr/>
        </p:nvSpPr>
        <p:spPr>
          <a:xfrm>
            <a:off x="2346305" y="2460579"/>
            <a:ext cx="2873767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first_module.py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2B3ACA3-8872-DE49-A0C9-7E25A9D9E447}"/>
              </a:ext>
            </a:extLst>
          </p:cNvPr>
          <p:cNvSpPr/>
          <p:nvPr/>
        </p:nvSpPr>
        <p:spPr>
          <a:xfrm>
            <a:off x="2359405" y="2860310"/>
            <a:ext cx="2860667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second_module.py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8961E8AD-1A37-A049-91C1-559E670D85FC}"/>
              </a:ext>
            </a:extLst>
          </p:cNvPr>
          <p:cNvCxnSpPr>
            <a:cxnSpLocks/>
            <a:stCxn id="13" idx="2"/>
            <a:endCxn id="27" idx="1"/>
          </p:cNvCxnSpPr>
          <p:nvPr/>
        </p:nvCxnSpPr>
        <p:spPr>
          <a:xfrm rot="16200000" flipH="1">
            <a:off x="1948414" y="2242707"/>
            <a:ext cx="579751" cy="216031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1B88ADDD-62C5-074F-9A5B-55942D0DA2F5}"/>
              </a:ext>
            </a:extLst>
          </p:cNvPr>
          <p:cNvCxnSpPr>
            <a:cxnSpLocks/>
            <a:stCxn id="13" idx="2"/>
            <a:endCxn id="28" idx="1"/>
          </p:cNvCxnSpPr>
          <p:nvPr/>
        </p:nvCxnSpPr>
        <p:spPr>
          <a:xfrm rot="16200000" flipH="1">
            <a:off x="1755098" y="2436023"/>
            <a:ext cx="979482" cy="229131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72068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(Re)using code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21</a:t>
            </a:fld>
            <a:endParaRPr lang="pt-BR" altLang="x-none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17F20300-D462-184E-9D7F-BD3D04D1B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096" y="592607"/>
            <a:ext cx="4238625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pt-BR" altLang="x-none" sz="5400" dirty="0" err="1">
                <a:latin typeface="Calibri" charset="0"/>
                <a:ea typeface="Courier New" charset="0"/>
                <a:cs typeface="Courier New" charset="0"/>
              </a:rPr>
              <a:t>packages</a:t>
            </a:r>
            <a:endParaRPr lang="pt-BR" altLang="x-none" sz="5400" dirty="0">
              <a:latin typeface="Calibri" charset="0"/>
              <a:ea typeface="Courier New" charset="0"/>
              <a:cs typeface="Courier New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731C05-F8B9-4541-89CC-A1DA79188716}"/>
              </a:ext>
            </a:extLst>
          </p:cNvPr>
          <p:cNvSpPr/>
          <p:nvPr/>
        </p:nvSpPr>
        <p:spPr>
          <a:xfrm>
            <a:off x="35496" y="1340768"/>
            <a:ext cx="1872208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Roboto Mono" pitchFamily="2" charset="0"/>
                <a:ea typeface="Roboto Mono" pitchFamily="2" charset="0"/>
              </a:rPr>
              <a:t>my_project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FBEB88-4958-3249-838C-1633BE3D4001}"/>
              </a:ext>
            </a:extLst>
          </p:cNvPr>
          <p:cNvSpPr/>
          <p:nvPr/>
        </p:nvSpPr>
        <p:spPr>
          <a:xfrm>
            <a:off x="1272724" y="1700808"/>
            <a:ext cx="171510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my_package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A08F064B-AEFF-D34D-A291-F4D6FCF586BF}"/>
              </a:ext>
            </a:extLst>
          </p:cNvPr>
          <p:cNvCxnSpPr>
            <a:cxnSpLocks/>
            <a:stCxn id="12" idx="2"/>
            <a:endCxn id="13" idx="1"/>
          </p:cNvCxnSpPr>
          <p:nvPr/>
        </p:nvCxnSpPr>
        <p:spPr>
          <a:xfrm rot="16200000" flipH="1">
            <a:off x="1032152" y="1640256"/>
            <a:ext cx="180020" cy="301124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33F8CA7-582A-7F40-8279-4234EA26241C}"/>
              </a:ext>
            </a:extLst>
          </p:cNvPr>
          <p:cNvSpPr/>
          <p:nvPr/>
        </p:nvSpPr>
        <p:spPr>
          <a:xfrm>
            <a:off x="2320112" y="2060848"/>
            <a:ext cx="289996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__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init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__.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0643F975-5629-C04F-AAE0-38BFFBF06087}"/>
              </a:ext>
            </a:extLst>
          </p:cNvPr>
          <p:cNvCxnSpPr>
            <a:cxnSpLocks/>
            <a:stCxn id="13" idx="2"/>
            <a:endCxn id="23" idx="1"/>
          </p:cNvCxnSpPr>
          <p:nvPr/>
        </p:nvCxnSpPr>
        <p:spPr>
          <a:xfrm rot="16200000" flipH="1">
            <a:off x="2135183" y="2055939"/>
            <a:ext cx="180020" cy="18983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63E8B58-7E4A-7842-9DA1-9D6FC87D260E}"/>
              </a:ext>
            </a:extLst>
          </p:cNvPr>
          <p:cNvSpPr/>
          <p:nvPr/>
        </p:nvSpPr>
        <p:spPr>
          <a:xfrm>
            <a:off x="2346305" y="2460579"/>
            <a:ext cx="2873767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first_module.py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2B3ACA3-8872-DE49-A0C9-7E25A9D9E447}"/>
              </a:ext>
            </a:extLst>
          </p:cNvPr>
          <p:cNvSpPr/>
          <p:nvPr/>
        </p:nvSpPr>
        <p:spPr>
          <a:xfrm>
            <a:off x="2359405" y="2860310"/>
            <a:ext cx="2860667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second_module.py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8961E8AD-1A37-A049-91C1-559E670D85FC}"/>
              </a:ext>
            </a:extLst>
          </p:cNvPr>
          <p:cNvCxnSpPr>
            <a:cxnSpLocks/>
            <a:stCxn id="13" idx="2"/>
            <a:endCxn id="27" idx="1"/>
          </p:cNvCxnSpPr>
          <p:nvPr/>
        </p:nvCxnSpPr>
        <p:spPr>
          <a:xfrm rot="16200000" flipH="1">
            <a:off x="1948414" y="2242707"/>
            <a:ext cx="579751" cy="216031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1B88ADDD-62C5-074F-9A5B-55942D0DA2F5}"/>
              </a:ext>
            </a:extLst>
          </p:cNvPr>
          <p:cNvCxnSpPr>
            <a:cxnSpLocks/>
            <a:stCxn id="13" idx="2"/>
            <a:endCxn id="28" idx="1"/>
          </p:cNvCxnSpPr>
          <p:nvPr/>
        </p:nvCxnSpPr>
        <p:spPr>
          <a:xfrm rot="16200000" flipH="1">
            <a:off x="1755098" y="2436023"/>
            <a:ext cx="979482" cy="229131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721E6C4-D1A8-EC46-9466-741EF444A79F}"/>
              </a:ext>
            </a:extLst>
          </p:cNvPr>
          <p:cNvSpPr/>
          <p:nvPr/>
        </p:nvSpPr>
        <p:spPr>
          <a:xfrm>
            <a:off x="2987824" y="3767138"/>
            <a:ext cx="6059186" cy="976908"/>
          </a:xfrm>
          <a:prstGeom prst="roundRect">
            <a:avLst>
              <a:gd name="adj" fmla="val 10903"/>
            </a:avLst>
          </a:prstGeom>
          <a:solidFill>
            <a:schemeClr val="tx1">
              <a:alpha val="80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In [</a:t>
            </a:r>
            <a:r>
              <a:rPr lang="en-US" dirty="0">
                <a:solidFill>
                  <a:srgbClr val="8EFA0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]: 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76D6FF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my_package</a:t>
            </a:r>
            <a:endParaRPr lang="en-US" b="1" dirty="0">
              <a:solidFill>
                <a:srgbClr val="76D6FF"/>
              </a:solidFill>
              <a:latin typeface="Consolas" panose="020B0609020204030204" pitchFamily="49" charset="0"/>
              <a:ea typeface="Roboto Mono" pitchFamily="2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Roboto Mono" pitchFamily="2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In [</a:t>
            </a:r>
            <a:r>
              <a:rPr lang="en-US" dirty="0">
                <a:solidFill>
                  <a:srgbClr val="8EFA0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]: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my_package.first_module.my_function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()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CC79B5D9-C5DE-CE4F-A129-30AE3D479D95}"/>
              </a:ext>
            </a:extLst>
          </p:cNvPr>
          <p:cNvSpPr/>
          <p:nvPr/>
        </p:nvSpPr>
        <p:spPr>
          <a:xfrm>
            <a:off x="2987824" y="5116452"/>
            <a:ext cx="6059186" cy="976908"/>
          </a:xfrm>
          <a:prstGeom prst="roundRect">
            <a:avLst>
              <a:gd name="adj" fmla="val 10903"/>
            </a:avLst>
          </a:prstGeom>
          <a:solidFill>
            <a:schemeClr val="tx1">
              <a:alpha val="80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In [</a:t>
            </a:r>
            <a:r>
              <a:rPr lang="en-US" dirty="0">
                <a:solidFill>
                  <a:srgbClr val="8EFA0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]: 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76D6FF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my_package</a:t>
            </a:r>
            <a:r>
              <a:rPr lang="en-US" b="1" dirty="0">
                <a:solidFill>
                  <a:srgbClr val="76D6FF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import</a:t>
            </a:r>
            <a:r>
              <a:rPr lang="en-US" b="1" dirty="0">
                <a:solidFill>
                  <a:srgbClr val="76D6FF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first_module</a:t>
            </a:r>
            <a:endParaRPr lang="en-US" b="1" dirty="0">
              <a:solidFill>
                <a:srgbClr val="76D6FF"/>
              </a:solidFill>
              <a:latin typeface="Consolas" panose="020B0609020204030204" pitchFamily="49" charset="0"/>
              <a:ea typeface="Roboto Mono" pitchFamily="2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Roboto Mono" pitchFamily="2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In [</a:t>
            </a:r>
            <a:r>
              <a:rPr lang="en-US" dirty="0">
                <a:solidFill>
                  <a:srgbClr val="8EFA0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]: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first_module.my_function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()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65970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(Re)using code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22</a:t>
            </a:fld>
            <a:endParaRPr lang="pt-BR" altLang="x-none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17F20300-D462-184E-9D7F-BD3D04D1B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096" y="592607"/>
            <a:ext cx="4238625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pt-BR" altLang="x-none" sz="5400" dirty="0" err="1">
                <a:latin typeface="Calibri" charset="0"/>
                <a:ea typeface="Courier New" charset="0"/>
                <a:cs typeface="Courier New" charset="0"/>
              </a:rPr>
              <a:t>packages</a:t>
            </a:r>
            <a:endParaRPr lang="pt-BR" altLang="x-none" sz="5400" dirty="0">
              <a:latin typeface="Calibri" charset="0"/>
              <a:ea typeface="Courier New" charset="0"/>
              <a:cs typeface="Courier New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731C05-F8B9-4541-89CC-A1DA79188716}"/>
              </a:ext>
            </a:extLst>
          </p:cNvPr>
          <p:cNvSpPr/>
          <p:nvPr/>
        </p:nvSpPr>
        <p:spPr>
          <a:xfrm>
            <a:off x="35496" y="1340768"/>
            <a:ext cx="1872208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Roboto Mono" pitchFamily="2" charset="0"/>
                <a:ea typeface="Roboto Mono" pitchFamily="2" charset="0"/>
              </a:rPr>
              <a:t>my_project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FBEB88-4958-3249-838C-1633BE3D4001}"/>
              </a:ext>
            </a:extLst>
          </p:cNvPr>
          <p:cNvSpPr/>
          <p:nvPr/>
        </p:nvSpPr>
        <p:spPr>
          <a:xfrm>
            <a:off x="1272724" y="1700808"/>
            <a:ext cx="171510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my_package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A08F064B-AEFF-D34D-A291-F4D6FCF586BF}"/>
              </a:ext>
            </a:extLst>
          </p:cNvPr>
          <p:cNvCxnSpPr>
            <a:cxnSpLocks/>
            <a:stCxn id="12" idx="2"/>
            <a:endCxn id="13" idx="1"/>
          </p:cNvCxnSpPr>
          <p:nvPr/>
        </p:nvCxnSpPr>
        <p:spPr>
          <a:xfrm rot="16200000" flipH="1">
            <a:off x="1032152" y="1640256"/>
            <a:ext cx="180020" cy="301124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33F8CA7-582A-7F40-8279-4234EA26241C}"/>
              </a:ext>
            </a:extLst>
          </p:cNvPr>
          <p:cNvSpPr/>
          <p:nvPr/>
        </p:nvSpPr>
        <p:spPr>
          <a:xfrm>
            <a:off x="2320112" y="2060848"/>
            <a:ext cx="289996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__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init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__.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0643F975-5629-C04F-AAE0-38BFFBF06087}"/>
              </a:ext>
            </a:extLst>
          </p:cNvPr>
          <p:cNvCxnSpPr>
            <a:cxnSpLocks/>
            <a:stCxn id="13" idx="2"/>
            <a:endCxn id="23" idx="1"/>
          </p:cNvCxnSpPr>
          <p:nvPr/>
        </p:nvCxnSpPr>
        <p:spPr>
          <a:xfrm rot="16200000" flipH="1">
            <a:off x="2135183" y="2055939"/>
            <a:ext cx="180020" cy="18983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63E8B58-7E4A-7842-9DA1-9D6FC87D260E}"/>
              </a:ext>
            </a:extLst>
          </p:cNvPr>
          <p:cNvSpPr/>
          <p:nvPr/>
        </p:nvSpPr>
        <p:spPr>
          <a:xfrm>
            <a:off x="2346305" y="2460579"/>
            <a:ext cx="2873767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first_module.py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2B3ACA3-8872-DE49-A0C9-7E25A9D9E447}"/>
              </a:ext>
            </a:extLst>
          </p:cNvPr>
          <p:cNvSpPr/>
          <p:nvPr/>
        </p:nvSpPr>
        <p:spPr>
          <a:xfrm>
            <a:off x="2359405" y="2860310"/>
            <a:ext cx="2860667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second_module.py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8961E8AD-1A37-A049-91C1-559E670D85FC}"/>
              </a:ext>
            </a:extLst>
          </p:cNvPr>
          <p:cNvCxnSpPr>
            <a:cxnSpLocks/>
            <a:stCxn id="13" idx="2"/>
            <a:endCxn id="27" idx="1"/>
          </p:cNvCxnSpPr>
          <p:nvPr/>
        </p:nvCxnSpPr>
        <p:spPr>
          <a:xfrm rot="16200000" flipH="1">
            <a:off x="1948414" y="2242707"/>
            <a:ext cx="579751" cy="216031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1B88ADDD-62C5-074F-9A5B-55942D0DA2F5}"/>
              </a:ext>
            </a:extLst>
          </p:cNvPr>
          <p:cNvCxnSpPr>
            <a:cxnSpLocks/>
            <a:stCxn id="13" idx="2"/>
            <a:endCxn id="28" idx="1"/>
          </p:cNvCxnSpPr>
          <p:nvPr/>
        </p:nvCxnSpPr>
        <p:spPr>
          <a:xfrm rot="16200000" flipH="1">
            <a:off x="1755098" y="2436023"/>
            <a:ext cx="979482" cy="229131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FAD8089-443F-9846-A313-274CD361F660}"/>
              </a:ext>
            </a:extLst>
          </p:cNvPr>
          <p:cNvSpPr/>
          <p:nvPr/>
        </p:nvSpPr>
        <p:spPr>
          <a:xfrm>
            <a:off x="2359405" y="3260041"/>
            <a:ext cx="2860667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my_subpackage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E438AAF-8343-C64C-9803-7781275FA9D2}"/>
              </a:ext>
            </a:extLst>
          </p:cNvPr>
          <p:cNvCxnSpPr>
            <a:cxnSpLocks/>
            <a:stCxn id="13" idx="2"/>
            <a:endCxn id="16" idx="1"/>
          </p:cNvCxnSpPr>
          <p:nvPr/>
        </p:nvCxnSpPr>
        <p:spPr>
          <a:xfrm rot="16200000" flipH="1">
            <a:off x="1555233" y="2635888"/>
            <a:ext cx="1379213" cy="229131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E0B893AA-F5ED-2B43-BF6D-2B50499138F7}"/>
              </a:ext>
            </a:extLst>
          </p:cNvPr>
          <p:cNvSpPr/>
          <p:nvPr/>
        </p:nvSpPr>
        <p:spPr>
          <a:xfrm>
            <a:off x="3131840" y="3802178"/>
            <a:ext cx="289996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__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init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__.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F07DB100-A882-384A-AB1E-EBE69E77B522}"/>
              </a:ext>
            </a:extLst>
          </p:cNvPr>
          <p:cNvCxnSpPr>
            <a:cxnSpLocks/>
            <a:endCxn id="53" idx="1"/>
          </p:cNvCxnSpPr>
          <p:nvPr/>
        </p:nvCxnSpPr>
        <p:spPr>
          <a:xfrm rot="16200000" flipH="1">
            <a:off x="2806766" y="3657123"/>
            <a:ext cx="362117" cy="288032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D8406E56-0E65-E345-9A09-18DBB3427362}"/>
              </a:ext>
            </a:extLst>
          </p:cNvPr>
          <p:cNvSpPr/>
          <p:nvPr/>
        </p:nvSpPr>
        <p:spPr>
          <a:xfrm>
            <a:off x="3131840" y="4191761"/>
            <a:ext cx="289996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</p:txBody>
      </p: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F30C57FC-B47D-B64B-B40D-6F4B84CCAA53}"/>
              </a:ext>
            </a:extLst>
          </p:cNvPr>
          <p:cNvCxnSpPr>
            <a:cxnSpLocks/>
            <a:endCxn id="55" idx="1"/>
          </p:cNvCxnSpPr>
          <p:nvPr/>
        </p:nvCxnSpPr>
        <p:spPr>
          <a:xfrm rot="16200000" flipH="1">
            <a:off x="2611974" y="3851915"/>
            <a:ext cx="751700" cy="288032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50233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(Re)using code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Basic III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23</a:t>
            </a:fld>
            <a:endParaRPr lang="pt-BR" altLang="x-none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17F20300-D462-184E-9D7F-BD3D04D1B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096" y="592607"/>
            <a:ext cx="4238625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pt-BR" altLang="x-none" sz="5400" dirty="0" err="1">
                <a:latin typeface="Calibri" charset="0"/>
                <a:ea typeface="Courier New" charset="0"/>
                <a:cs typeface="Courier New" charset="0"/>
              </a:rPr>
              <a:t>packages</a:t>
            </a:r>
            <a:endParaRPr lang="pt-BR" altLang="x-none" sz="5400" dirty="0">
              <a:latin typeface="Calibri" charset="0"/>
              <a:ea typeface="Courier New" charset="0"/>
              <a:cs typeface="Courier New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731C05-F8B9-4541-89CC-A1DA79188716}"/>
              </a:ext>
            </a:extLst>
          </p:cNvPr>
          <p:cNvSpPr/>
          <p:nvPr/>
        </p:nvSpPr>
        <p:spPr>
          <a:xfrm>
            <a:off x="35496" y="1340768"/>
            <a:ext cx="1872208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Roboto Mono" pitchFamily="2" charset="0"/>
                <a:ea typeface="Roboto Mono" pitchFamily="2" charset="0"/>
              </a:rPr>
              <a:t>my_project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FBEB88-4958-3249-838C-1633BE3D4001}"/>
              </a:ext>
            </a:extLst>
          </p:cNvPr>
          <p:cNvSpPr/>
          <p:nvPr/>
        </p:nvSpPr>
        <p:spPr>
          <a:xfrm>
            <a:off x="1272724" y="1700808"/>
            <a:ext cx="171510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my_package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A08F064B-AEFF-D34D-A291-F4D6FCF586BF}"/>
              </a:ext>
            </a:extLst>
          </p:cNvPr>
          <p:cNvCxnSpPr>
            <a:cxnSpLocks/>
            <a:stCxn id="12" idx="2"/>
            <a:endCxn id="13" idx="1"/>
          </p:cNvCxnSpPr>
          <p:nvPr/>
        </p:nvCxnSpPr>
        <p:spPr>
          <a:xfrm rot="16200000" flipH="1">
            <a:off x="1032152" y="1640256"/>
            <a:ext cx="180020" cy="301124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33F8CA7-582A-7F40-8279-4234EA26241C}"/>
              </a:ext>
            </a:extLst>
          </p:cNvPr>
          <p:cNvSpPr/>
          <p:nvPr/>
        </p:nvSpPr>
        <p:spPr>
          <a:xfrm>
            <a:off x="2320112" y="2060848"/>
            <a:ext cx="289996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__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init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__.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0643F975-5629-C04F-AAE0-38BFFBF06087}"/>
              </a:ext>
            </a:extLst>
          </p:cNvPr>
          <p:cNvCxnSpPr>
            <a:cxnSpLocks/>
            <a:stCxn id="13" idx="2"/>
            <a:endCxn id="23" idx="1"/>
          </p:cNvCxnSpPr>
          <p:nvPr/>
        </p:nvCxnSpPr>
        <p:spPr>
          <a:xfrm rot="16200000" flipH="1">
            <a:off x="2135183" y="2055939"/>
            <a:ext cx="180020" cy="18983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63E8B58-7E4A-7842-9DA1-9D6FC87D260E}"/>
              </a:ext>
            </a:extLst>
          </p:cNvPr>
          <p:cNvSpPr/>
          <p:nvPr/>
        </p:nvSpPr>
        <p:spPr>
          <a:xfrm>
            <a:off x="2346305" y="2460579"/>
            <a:ext cx="2873767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first_module.py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2B3ACA3-8872-DE49-A0C9-7E25A9D9E447}"/>
              </a:ext>
            </a:extLst>
          </p:cNvPr>
          <p:cNvSpPr/>
          <p:nvPr/>
        </p:nvSpPr>
        <p:spPr>
          <a:xfrm>
            <a:off x="2359405" y="2860310"/>
            <a:ext cx="2860667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second_module.py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8961E8AD-1A37-A049-91C1-559E670D85FC}"/>
              </a:ext>
            </a:extLst>
          </p:cNvPr>
          <p:cNvCxnSpPr>
            <a:cxnSpLocks/>
            <a:stCxn id="13" idx="2"/>
            <a:endCxn id="27" idx="1"/>
          </p:cNvCxnSpPr>
          <p:nvPr/>
        </p:nvCxnSpPr>
        <p:spPr>
          <a:xfrm rot="16200000" flipH="1">
            <a:off x="1948414" y="2242707"/>
            <a:ext cx="579751" cy="216031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1B88ADDD-62C5-074F-9A5B-55942D0DA2F5}"/>
              </a:ext>
            </a:extLst>
          </p:cNvPr>
          <p:cNvCxnSpPr>
            <a:cxnSpLocks/>
            <a:stCxn id="13" idx="2"/>
            <a:endCxn id="28" idx="1"/>
          </p:cNvCxnSpPr>
          <p:nvPr/>
        </p:nvCxnSpPr>
        <p:spPr>
          <a:xfrm rot="16200000" flipH="1">
            <a:off x="1755098" y="2436023"/>
            <a:ext cx="979482" cy="229131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FAD8089-443F-9846-A313-274CD361F660}"/>
              </a:ext>
            </a:extLst>
          </p:cNvPr>
          <p:cNvSpPr/>
          <p:nvPr/>
        </p:nvSpPr>
        <p:spPr>
          <a:xfrm>
            <a:off x="2359405" y="3260041"/>
            <a:ext cx="2860667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my_subpackage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E438AAF-8343-C64C-9803-7781275FA9D2}"/>
              </a:ext>
            </a:extLst>
          </p:cNvPr>
          <p:cNvCxnSpPr>
            <a:cxnSpLocks/>
            <a:stCxn id="13" idx="2"/>
            <a:endCxn id="16" idx="1"/>
          </p:cNvCxnSpPr>
          <p:nvPr/>
        </p:nvCxnSpPr>
        <p:spPr>
          <a:xfrm rot="16200000" flipH="1">
            <a:off x="1555233" y="2635888"/>
            <a:ext cx="1379213" cy="229131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1B2DED1-0C42-0448-9C26-713E57959E08}"/>
              </a:ext>
            </a:extLst>
          </p:cNvPr>
          <p:cNvSpPr/>
          <p:nvPr/>
        </p:nvSpPr>
        <p:spPr>
          <a:xfrm>
            <a:off x="3131840" y="3802178"/>
            <a:ext cx="289996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__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init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__.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9C908E2-0C18-094E-B148-87F78451C44F}"/>
              </a:ext>
            </a:extLst>
          </p:cNvPr>
          <p:cNvCxnSpPr>
            <a:cxnSpLocks/>
            <a:endCxn id="20" idx="1"/>
          </p:cNvCxnSpPr>
          <p:nvPr/>
        </p:nvCxnSpPr>
        <p:spPr>
          <a:xfrm rot="16200000" flipH="1">
            <a:off x="2806766" y="3657123"/>
            <a:ext cx="362117" cy="288032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0EEA57B-A5D9-DA46-A498-40FBDC016DEE}"/>
              </a:ext>
            </a:extLst>
          </p:cNvPr>
          <p:cNvSpPr/>
          <p:nvPr/>
        </p:nvSpPr>
        <p:spPr>
          <a:xfrm>
            <a:off x="3131840" y="4191761"/>
            <a:ext cx="289996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DE1F0C9F-8736-6D4C-9641-4586E668D1DE}"/>
              </a:ext>
            </a:extLst>
          </p:cNvPr>
          <p:cNvCxnSpPr>
            <a:cxnSpLocks/>
            <a:endCxn id="25" idx="1"/>
          </p:cNvCxnSpPr>
          <p:nvPr/>
        </p:nvCxnSpPr>
        <p:spPr>
          <a:xfrm rot="16200000" flipH="1">
            <a:off x="2611974" y="3851915"/>
            <a:ext cx="751700" cy="288032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C53D0B0-B06E-604C-A134-3E7A485084D5}"/>
              </a:ext>
            </a:extLst>
          </p:cNvPr>
          <p:cNvSpPr/>
          <p:nvPr/>
        </p:nvSpPr>
        <p:spPr>
          <a:xfrm>
            <a:off x="1258888" y="4431856"/>
            <a:ext cx="2737048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err="1">
                <a:latin typeface="Roboto Mono" pitchFamily="2" charset="0"/>
                <a:ea typeface="Roboto Mono" pitchFamily="2" charset="0"/>
                <a:hlinkClick r:id="rId2"/>
              </a:rPr>
              <a:t>setup.py</a:t>
            </a:r>
            <a:endParaRPr lang="en-US" b="1" dirty="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C8961E7-B259-904B-9FE4-5B5A64B84FE3}"/>
              </a:ext>
            </a:extLst>
          </p:cNvPr>
          <p:cNvSpPr/>
          <p:nvPr/>
        </p:nvSpPr>
        <p:spPr>
          <a:xfrm>
            <a:off x="1258888" y="4791896"/>
            <a:ext cx="2593032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README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340939-46BF-1A43-B6FE-9BCDB4576EAC}"/>
              </a:ext>
            </a:extLst>
          </p:cNvPr>
          <p:cNvSpPr/>
          <p:nvPr/>
        </p:nvSpPr>
        <p:spPr>
          <a:xfrm>
            <a:off x="1272724" y="5151936"/>
            <a:ext cx="243518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LICENSE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66021BE-2D37-0C41-A497-B78FDD3828FC}"/>
              </a:ext>
            </a:extLst>
          </p:cNvPr>
          <p:cNvSpPr/>
          <p:nvPr/>
        </p:nvSpPr>
        <p:spPr>
          <a:xfrm>
            <a:off x="1258888" y="5504602"/>
            <a:ext cx="243518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requirements.txt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DBE3EC-F121-3E41-ABE0-C830E1EFCBBC}"/>
              </a:ext>
            </a:extLst>
          </p:cNvPr>
          <p:cNvSpPr/>
          <p:nvPr/>
        </p:nvSpPr>
        <p:spPr>
          <a:xfrm>
            <a:off x="1258888" y="5877272"/>
            <a:ext cx="243518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gitignore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2131A269-D8F4-9944-A3B5-705A3D84F574}"/>
              </a:ext>
            </a:extLst>
          </p:cNvPr>
          <p:cNvCxnSpPr>
            <a:cxnSpLocks/>
            <a:stCxn id="12" idx="2"/>
            <a:endCxn id="22" idx="1"/>
          </p:cNvCxnSpPr>
          <p:nvPr/>
        </p:nvCxnSpPr>
        <p:spPr>
          <a:xfrm rot="16200000" flipH="1">
            <a:off x="-340290" y="3012698"/>
            <a:ext cx="2911068" cy="28728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80BB85B7-67EA-A04D-86A7-08A51157EDE7}"/>
              </a:ext>
            </a:extLst>
          </p:cNvPr>
          <p:cNvCxnSpPr>
            <a:cxnSpLocks/>
            <a:stCxn id="12" idx="2"/>
            <a:endCxn id="30" idx="1"/>
          </p:cNvCxnSpPr>
          <p:nvPr/>
        </p:nvCxnSpPr>
        <p:spPr>
          <a:xfrm rot="16200000" flipH="1">
            <a:off x="-520310" y="3192718"/>
            <a:ext cx="3271108" cy="28728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65A85EA1-7835-9A49-BBDF-39A42F85CD97}"/>
              </a:ext>
            </a:extLst>
          </p:cNvPr>
          <p:cNvCxnSpPr>
            <a:cxnSpLocks/>
            <a:stCxn id="12" idx="2"/>
            <a:endCxn id="31" idx="1"/>
          </p:cNvCxnSpPr>
          <p:nvPr/>
        </p:nvCxnSpPr>
        <p:spPr>
          <a:xfrm rot="16200000" flipH="1">
            <a:off x="-693412" y="3365820"/>
            <a:ext cx="3631148" cy="301124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6E1A266F-0058-5841-A0FA-EA915A7B5A43}"/>
              </a:ext>
            </a:extLst>
          </p:cNvPr>
          <p:cNvCxnSpPr>
            <a:cxnSpLocks/>
            <a:stCxn id="12" idx="2"/>
            <a:endCxn id="33" idx="1"/>
          </p:cNvCxnSpPr>
          <p:nvPr/>
        </p:nvCxnSpPr>
        <p:spPr>
          <a:xfrm rot="16200000" flipH="1">
            <a:off x="-876663" y="3549071"/>
            <a:ext cx="3983814" cy="28728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B560F859-59F0-2947-9489-67AE1C8DEA9B}"/>
              </a:ext>
            </a:extLst>
          </p:cNvPr>
          <p:cNvCxnSpPr>
            <a:cxnSpLocks/>
            <a:stCxn id="12" idx="2"/>
            <a:endCxn id="34" idx="1"/>
          </p:cNvCxnSpPr>
          <p:nvPr/>
        </p:nvCxnSpPr>
        <p:spPr>
          <a:xfrm rot="16200000" flipH="1">
            <a:off x="-1062998" y="3735406"/>
            <a:ext cx="4356484" cy="28728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31260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(Re)using code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Basic III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24</a:t>
            </a:fld>
            <a:endParaRPr lang="pt-BR" altLang="x-none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17F20300-D462-184E-9D7F-BD3D04D1B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096" y="592607"/>
            <a:ext cx="4238625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pt-BR" altLang="x-none" sz="5400" dirty="0" err="1">
                <a:latin typeface="Calibri" charset="0"/>
                <a:ea typeface="Courier New" charset="0"/>
                <a:cs typeface="Courier New" charset="0"/>
              </a:rPr>
              <a:t>packages</a:t>
            </a:r>
            <a:endParaRPr lang="pt-BR" altLang="x-none" sz="5400" dirty="0">
              <a:latin typeface="Calibri" charset="0"/>
              <a:ea typeface="Courier New" charset="0"/>
              <a:cs typeface="Courier New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731C05-F8B9-4541-89CC-A1DA79188716}"/>
              </a:ext>
            </a:extLst>
          </p:cNvPr>
          <p:cNvSpPr/>
          <p:nvPr/>
        </p:nvSpPr>
        <p:spPr>
          <a:xfrm>
            <a:off x="35496" y="1340768"/>
            <a:ext cx="1872208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Roboto Mono" pitchFamily="2" charset="0"/>
                <a:ea typeface="Roboto Mono" pitchFamily="2" charset="0"/>
              </a:rPr>
              <a:t>my_project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FBEB88-4958-3249-838C-1633BE3D4001}"/>
              </a:ext>
            </a:extLst>
          </p:cNvPr>
          <p:cNvSpPr/>
          <p:nvPr/>
        </p:nvSpPr>
        <p:spPr>
          <a:xfrm>
            <a:off x="1272724" y="1700808"/>
            <a:ext cx="171510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my_package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A08F064B-AEFF-D34D-A291-F4D6FCF586BF}"/>
              </a:ext>
            </a:extLst>
          </p:cNvPr>
          <p:cNvCxnSpPr>
            <a:cxnSpLocks/>
            <a:stCxn id="12" idx="2"/>
            <a:endCxn id="13" idx="1"/>
          </p:cNvCxnSpPr>
          <p:nvPr/>
        </p:nvCxnSpPr>
        <p:spPr>
          <a:xfrm rot="16200000" flipH="1">
            <a:off x="1032152" y="1640256"/>
            <a:ext cx="180020" cy="301124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33F8CA7-582A-7F40-8279-4234EA26241C}"/>
              </a:ext>
            </a:extLst>
          </p:cNvPr>
          <p:cNvSpPr/>
          <p:nvPr/>
        </p:nvSpPr>
        <p:spPr>
          <a:xfrm>
            <a:off x="2320112" y="2060848"/>
            <a:ext cx="289996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__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init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__.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0643F975-5629-C04F-AAE0-38BFFBF06087}"/>
              </a:ext>
            </a:extLst>
          </p:cNvPr>
          <p:cNvCxnSpPr>
            <a:cxnSpLocks/>
            <a:stCxn id="13" idx="2"/>
            <a:endCxn id="23" idx="1"/>
          </p:cNvCxnSpPr>
          <p:nvPr/>
        </p:nvCxnSpPr>
        <p:spPr>
          <a:xfrm rot="16200000" flipH="1">
            <a:off x="2135183" y="2055939"/>
            <a:ext cx="180020" cy="18983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63E8B58-7E4A-7842-9DA1-9D6FC87D260E}"/>
              </a:ext>
            </a:extLst>
          </p:cNvPr>
          <p:cNvSpPr/>
          <p:nvPr/>
        </p:nvSpPr>
        <p:spPr>
          <a:xfrm>
            <a:off x="2346305" y="2460579"/>
            <a:ext cx="2873767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first_module.py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2B3ACA3-8872-DE49-A0C9-7E25A9D9E447}"/>
              </a:ext>
            </a:extLst>
          </p:cNvPr>
          <p:cNvSpPr/>
          <p:nvPr/>
        </p:nvSpPr>
        <p:spPr>
          <a:xfrm>
            <a:off x="2359405" y="2860310"/>
            <a:ext cx="2860667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second_module.py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8961E8AD-1A37-A049-91C1-559E670D85FC}"/>
              </a:ext>
            </a:extLst>
          </p:cNvPr>
          <p:cNvCxnSpPr>
            <a:cxnSpLocks/>
            <a:stCxn id="13" idx="2"/>
            <a:endCxn id="27" idx="1"/>
          </p:cNvCxnSpPr>
          <p:nvPr/>
        </p:nvCxnSpPr>
        <p:spPr>
          <a:xfrm rot="16200000" flipH="1">
            <a:off x="1948414" y="2242707"/>
            <a:ext cx="579751" cy="216031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1B88ADDD-62C5-074F-9A5B-55942D0DA2F5}"/>
              </a:ext>
            </a:extLst>
          </p:cNvPr>
          <p:cNvCxnSpPr>
            <a:cxnSpLocks/>
            <a:stCxn id="13" idx="2"/>
            <a:endCxn id="28" idx="1"/>
          </p:cNvCxnSpPr>
          <p:nvPr/>
        </p:nvCxnSpPr>
        <p:spPr>
          <a:xfrm rot="16200000" flipH="1">
            <a:off x="1755098" y="2436023"/>
            <a:ext cx="979482" cy="229131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FAD8089-443F-9846-A313-274CD361F660}"/>
              </a:ext>
            </a:extLst>
          </p:cNvPr>
          <p:cNvSpPr/>
          <p:nvPr/>
        </p:nvSpPr>
        <p:spPr>
          <a:xfrm>
            <a:off x="1291263" y="3334345"/>
            <a:ext cx="2860667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docs/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E438AAF-8343-C64C-9803-7781275FA9D2}"/>
              </a:ext>
            </a:extLst>
          </p:cNvPr>
          <p:cNvCxnSpPr>
            <a:cxnSpLocks/>
            <a:stCxn id="12" idx="2"/>
            <a:endCxn id="16" idx="1"/>
          </p:cNvCxnSpPr>
          <p:nvPr/>
        </p:nvCxnSpPr>
        <p:spPr>
          <a:xfrm rot="16200000" flipH="1">
            <a:off x="224653" y="2447754"/>
            <a:ext cx="1813557" cy="319663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1B2DED1-0C42-0448-9C26-713E57959E08}"/>
              </a:ext>
            </a:extLst>
          </p:cNvPr>
          <p:cNvSpPr/>
          <p:nvPr/>
        </p:nvSpPr>
        <p:spPr>
          <a:xfrm>
            <a:off x="1251970" y="3717032"/>
            <a:ext cx="289996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tests/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9C908E2-0C18-094E-B148-87F78451C44F}"/>
              </a:ext>
            </a:extLst>
          </p:cNvPr>
          <p:cNvCxnSpPr>
            <a:cxnSpLocks/>
            <a:stCxn id="12" idx="2"/>
            <a:endCxn id="20" idx="1"/>
          </p:cNvCxnSpPr>
          <p:nvPr/>
        </p:nvCxnSpPr>
        <p:spPr>
          <a:xfrm rot="16200000" flipH="1">
            <a:off x="13663" y="2658745"/>
            <a:ext cx="2196244" cy="280370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0EEA57B-A5D9-DA46-A498-40FBDC016DEE}"/>
              </a:ext>
            </a:extLst>
          </p:cNvPr>
          <p:cNvSpPr/>
          <p:nvPr/>
        </p:nvSpPr>
        <p:spPr>
          <a:xfrm>
            <a:off x="1258888" y="4077072"/>
            <a:ext cx="289996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bin/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DE1F0C9F-8736-6D4C-9641-4586E668D1DE}"/>
              </a:ext>
            </a:extLst>
          </p:cNvPr>
          <p:cNvCxnSpPr>
            <a:cxnSpLocks/>
            <a:stCxn id="12" idx="2"/>
            <a:endCxn id="25" idx="1"/>
          </p:cNvCxnSpPr>
          <p:nvPr/>
        </p:nvCxnSpPr>
        <p:spPr>
          <a:xfrm rot="16200000" flipH="1">
            <a:off x="-162898" y="2835306"/>
            <a:ext cx="2556284" cy="28728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C53D0B0-B06E-604C-A134-3E7A485084D5}"/>
              </a:ext>
            </a:extLst>
          </p:cNvPr>
          <p:cNvSpPr/>
          <p:nvPr/>
        </p:nvSpPr>
        <p:spPr>
          <a:xfrm>
            <a:off x="1258888" y="4431856"/>
            <a:ext cx="2737048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err="1">
                <a:latin typeface="Roboto Mono" pitchFamily="2" charset="0"/>
                <a:ea typeface="Roboto Mono" pitchFamily="2" charset="0"/>
                <a:hlinkClick r:id="rId2"/>
              </a:rPr>
              <a:t>setup.py</a:t>
            </a:r>
            <a:endParaRPr lang="en-US" b="1" dirty="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C8961E7-B259-904B-9FE4-5B5A64B84FE3}"/>
              </a:ext>
            </a:extLst>
          </p:cNvPr>
          <p:cNvSpPr/>
          <p:nvPr/>
        </p:nvSpPr>
        <p:spPr>
          <a:xfrm>
            <a:off x="1258888" y="4791896"/>
            <a:ext cx="2593032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README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340939-46BF-1A43-B6FE-9BCDB4576EAC}"/>
              </a:ext>
            </a:extLst>
          </p:cNvPr>
          <p:cNvSpPr/>
          <p:nvPr/>
        </p:nvSpPr>
        <p:spPr>
          <a:xfrm>
            <a:off x="1272724" y="5151936"/>
            <a:ext cx="243518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LICENSE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66021BE-2D37-0C41-A497-B78FDD3828FC}"/>
              </a:ext>
            </a:extLst>
          </p:cNvPr>
          <p:cNvSpPr/>
          <p:nvPr/>
        </p:nvSpPr>
        <p:spPr>
          <a:xfrm>
            <a:off x="1258888" y="5504602"/>
            <a:ext cx="243518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requirements.txt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DBE3EC-F121-3E41-ABE0-C830E1EFCBBC}"/>
              </a:ext>
            </a:extLst>
          </p:cNvPr>
          <p:cNvSpPr/>
          <p:nvPr/>
        </p:nvSpPr>
        <p:spPr>
          <a:xfrm>
            <a:off x="1258888" y="5877272"/>
            <a:ext cx="243518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gitignore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2131A269-D8F4-9944-A3B5-705A3D84F574}"/>
              </a:ext>
            </a:extLst>
          </p:cNvPr>
          <p:cNvCxnSpPr>
            <a:cxnSpLocks/>
            <a:stCxn id="12" idx="2"/>
            <a:endCxn id="22" idx="1"/>
          </p:cNvCxnSpPr>
          <p:nvPr/>
        </p:nvCxnSpPr>
        <p:spPr>
          <a:xfrm rot="16200000" flipH="1">
            <a:off x="-340290" y="3012698"/>
            <a:ext cx="2911068" cy="28728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80BB85B7-67EA-A04D-86A7-08A51157EDE7}"/>
              </a:ext>
            </a:extLst>
          </p:cNvPr>
          <p:cNvCxnSpPr>
            <a:cxnSpLocks/>
            <a:stCxn id="12" idx="2"/>
            <a:endCxn id="30" idx="1"/>
          </p:cNvCxnSpPr>
          <p:nvPr/>
        </p:nvCxnSpPr>
        <p:spPr>
          <a:xfrm rot="16200000" flipH="1">
            <a:off x="-520310" y="3192718"/>
            <a:ext cx="3271108" cy="28728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65A85EA1-7835-9A49-BBDF-39A42F85CD97}"/>
              </a:ext>
            </a:extLst>
          </p:cNvPr>
          <p:cNvCxnSpPr>
            <a:cxnSpLocks/>
            <a:stCxn id="12" idx="2"/>
            <a:endCxn id="31" idx="1"/>
          </p:cNvCxnSpPr>
          <p:nvPr/>
        </p:nvCxnSpPr>
        <p:spPr>
          <a:xfrm rot="16200000" flipH="1">
            <a:off x="-693412" y="3365820"/>
            <a:ext cx="3631148" cy="301124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6E1A266F-0058-5841-A0FA-EA915A7B5A43}"/>
              </a:ext>
            </a:extLst>
          </p:cNvPr>
          <p:cNvCxnSpPr>
            <a:cxnSpLocks/>
            <a:stCxn id="12" idx="2"/>
            <a:endCxn id="33" idx="1"/>
          </p:cNvCxnSpPr>
          <p:nvPr/>
        </p:nvCxnSpPr>
        <p:spPr>
          <a:xfrm rot="16200000" flipH="1">
            <a:off x="-876663" y="3549071"/>
            <a:ext cx="3983814" cy="28728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B560F859-59F0-2947-9489-67AE1C8DEA9B}"/>
              </a:ext>
            </a:extLst>
          </p:cNvPr>
          <p:cNvCxnSpPr>
            <a:cxnSpLocks/>
            <a:stCxn id="12" idx="2"/>
            <a:endCxn id="34" idx="1"/>
          </p:cNvCxnSpPr>
          <p:nvPr/>
        </p:nvCxnSpPr>
        <p:spPr>
          <a:xfrm rot="16200000" flipH="1">
            <a:off x="-1062998" y="3735406"/>
            <a:ext cx="4356484" cy="28728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90A1E2C4-A16F-EF45-94EC-9F4E17B871A5}"/>
              </a:ext>
            </a:extLst>
          </p:cNvPr>
          <p:cNvSpPr/>
          <p:nvPr/>
        </p:nvSpPr>
        <p:spPr>
          <a:xfrm>
            <a:off x="2931082" y="3041616"/>
            <a:ext cx="289996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82863768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(Re)using code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Basic III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25</a:t>
            </a:fld>
            <a:endParaRPr lang="pt-BR" altLang="x-none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17F20300-D462-184E-9D7F-BD3D04D1B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096" y="592607"/>
            <a:ext cx="4238625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pt-BR" altLang="x-none" sz="5400" dirty="0" err="1">
                <a:latin typeface="Calibri" charset="0"/>
                <a:ea typeface="Courier New" charset="0"/>
                <a:cs typeface="Courier New" charset="0"/>
              </a:rPr>
              <a:t>packages</a:t>
            </a:r>
            <a:endParaRPr lang="pt-BR" altLang="x-none" sz="5400" dirty="0">
              <a:latin typeface="Calibri" charset="0"/>
              <a:ea typeface="Courier New" charset="0"/>
              <a:cs typeface="Courier New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731C05-F8B9-4541-89CC-A1DA79188716}"/>
              </a:ext>
            </a:extLst>
          </p:cNvPr>
          <p:cNvSpPr/>
          <p:nvPr/>
        </p:nvSpPr>
        <p:spPr>
          <a:xfrm>
            <a:off x="35496" y="1340768"/>
            <a:ext cx="1872208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Roboto Mono" pitchFamily="2" charset="0"/>
                <a:ea typeface="Roboto Mono" pitchFamily="2" charset="0"/>
              </a:rPr>
              <a:t>my_project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FBEB88-4958-3249-838C-1633BE3D4001}"/>
              </a:ext>
            </a:extLst>
          </p:cNvPr>
          <p:cNvSpPr/>
          <p:nvPr/>
        </p:nvSpPr>
        <p:spPr>
          <a:xfrm>
            <a:off x="1272724" y="1700808"/>
            <a:ext cx="171510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my_package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A08F064B-AEFF-D34D-A291-F4D6FCF586BF}"/>
              </a:ext>
            </a:extLst>
          </p:cNvPr>
          <p:cNvCxnSpPr>
            <a:cxnSpLocks/>
            <a:stCxn id="12" idx="2"/>
            <a:endCxn id="13" idx="1"/>
          </p:cNvCxnSpPr>
          <p:nvPr/>
        </p:nvCxnSpPr>
        <p:spPr>
          <a:xfrm rot="16200000" flipH="1">
            <a:off x="1032152" y="1640256"/>
            <a:ext cx="180020" cy="301124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33F8CA7-582A-7F40-8279-4234EA26241C}"/>
              </a:ext>
            </a:extLst>
          </p:cNvPr>
          <p:cNvSpPr/>
          <p:nvPr/>
        </p:nvSpPr>
        <p:spPr>
          <a:xfrm>
            <a:off x="2320112" y="2060848"/>
            <a:ext cx="289996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__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init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__.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0643F975-5629-C04F-AAE0-38BFFBF06087}"/>
              </a:ext>
            </a:extLst>
          </p:cNvPr>
          <p:cNvCxnSpPr>
            <a:cxnSpLocks/>
            <a:stCxn id="13" idx="2"/>
            <a:endCxn id="23" idx="1"/>
          </p:cNvCxnSpPr>
          <p:nvPr/>
        </p:nvCxnSpPr>
        <p:spPr>
          <a:xfrm rot="16200000" flipH="1">
            <a:off x="2135183" y="2055939"/>
            <a:ext cx="180020" cy="18983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63E8B58-7E4A-7842-9DA1-9D6FC87D260E}"/>
              </a:ext>
            </a:extLst>
          </p:cNvPr>
          <p:cNvSpPr/>
          <p:nvPr/>
        </p:nvSpPr>
        <p:spPr>
          <a:xfrm>
            <a:off x="2346305" y="2460579"/>
            <a:ext cx="2873767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first_module.py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2B3ACA3-8872-DE49-A0C9-7E25A9D9E447}"/>
              </a:ext>
            </a:extLst>
          </p:cNvPr>
          <p:cNvSpPr/>
          <p:nvPr/>
        </p:nvSpPr>
        <p:spPr>
          <a:xfrm>
            <a:off x="2359405" y="2860310"/>
            <a:ext cx="2860667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second_module.py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8961E8AD-1A37-A049-91C1-559E670D85FC}"/>
              </a:ext>
            </a:extLst>
          </p:cNvPr>
          <p:cNvCxnSpPr>
            <a:cxnSpLocks/>
            <a:stCxn id="13" idx="2"/>
            <a:endCxn id="27" idx="1"/>
          </p:cNvCxnSpPr>
          <p:nvPr/>
        </p:nvCxnSpPr>
        <p:spPr>
          <a:xfrm rot="16200000" flipH="1">
            <a:off x="1948414" y="2242707"/>
            <a:ext cx="579751" cy="216031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1B88ADDD-62C5-074F-9A5B-55942D0DA2F5}"/>
              </a:ext>
            </a:extLst>
          </p:cNvPr>
          <p:cNvCxnSpPr>
            <a:cxnSpLocks/>
            <a:stCxn id="13" idx="2"/>
            <a:endCxn id="28" idx="1"/>
          </p:cNvCxnSpPr>
          <p:nvPr/>
        </p:nvCxnSpPr>
        <p:spPr>
          <a:xfrm rot="16200000" flipH="1">
            <a:off x="1755098" y="2436023"/>
            <a:ext cx="979482" cy="229131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FAD8089-443F-9846-A313-274CD361F660}"/>
              </a:ext>
            </a:extLst>
          </p:cNvPr>
          <p:cNvSpPr/>
          <p:nvPr/>
        </p:nvSpPr>
        <p:spPr>
          <a:xfrm>
            <a:off x="2359405" y="3260041"/>
            <a:ext cx="2860667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my_subpackage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E438AAF-8343-C64C-9803-7781275FA9D2}"/>
              </a:ext>
            </a:extLst>
          </p:cNvPr>
          <p:cNvCxnSpPr>
            <a:cxnSpLocks/>
            <a:stCxn id="13" idx="2"/>
            <a:endCxn id="16" idx="1"/>
          </p:cNvCxnSpPr>
          <p:nvPr/>
        </p:nvCxnSpPr>
        <p:spPr>
          <a:xfrm rot="16200000" flipH="1">
            <a:off x="1555233" y="2635888"/>
            <a:ext cx="1379213" cy="229131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1B2DED1-0C42-0448-9C26-713E57959E08}"/>
              </a:ext>
            </a:extLst>
          </p:cNvPr>
          <p:cNvSpPr/>
          <p:nvPr/>
        </p:nvSpPr>
        <p:spPr>
          <a:xfrm>
            <a:off x="3131840" y="3802178"/>
            <a:ext cx="289996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__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init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__.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9C908E2-0C18-094E-B148-87F78451C44F}"/>
              </a:ext>
            </a:extLst>
          </p:cNvPr>
          <p:cNvCxnSpPr>
            <a:cxnSpLocks/>
            <a:endCxn id="20" idx="1"/>
          </p:cNvCxnSpPr>
          <p:nvPr/>
        </p:nvCxnSpPr>
        <p:spPr>
          <a:xfrm rot="16200000" flipH="1">
            <a:off x="2806766" y="3657123"/>
            <a:ext cx="362117" cy="288032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0EEA57B-A5D9-DA46-A498-40FBDC016DEE}"/>
              </a:ext>
            </a:extLst>
          </p:cNvPr>
          <p:cNvSpPr/>
          <p:nvPr/>
        </p:nvSpPr>
        <p:spPr>
          <a:xfrm>
            <a:off x="3131840" y="4191761"/>
            <a:ext cx="289996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DE1F0C9F-8736-6D4C-9641-4586E668D1DE}"/>
              </a:ext>
            </a:extLst>
          </p:cNvPr>
          <p:cNvCxnSpPr>
            <a:cxnSpLocks/>
            <a:endCxn id="25" idx="1"/>
          </p:cNvCxnSpPr>
          <p:nvPr/>
        </p:nvCxnSpPr>
        <p:spPr>
          <a:xfrm rot="16200000" flipH="1">
            <a:off x="2611974" y="3851915"/>
            <a:ext cx="751700" cy="288032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C53D0B0-B06E-604C-A134-3E7A485084D5}"/>
              </a:ext>
            </a:extLst>
          </p:cNvPr>
          <p:cNvSpPr/>
          <p:nvPr/>
        </p:nvSpPr>
        <p:spPr>
          <a:xfrm>
            <a:off x="1258888" y="4431856"/>
            <a:ext cx="2737048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err="1">
                <a:latin typeface="Roboto Mono" pitchFamily="2" charset="0"/>
                <a:ea typeface="Roboto Mono" pitchFamily="2" charset="0"/>
                <a:hlinkClick r:id="rId2"/>
              </a:rPr>
              <a:t>setup.py</a:t>
            </a:r>
            <a:endParaRPr lang="en-US" b="1" dirty="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C8961E7-B259-904B-9FE4-5B5A64B84FE3}"/>
              </a:ext>
            </a:extLst>
          </p:cNvPr>
          <p:cNvSpPr/>
          <p:nvPr/>
        </p:nvSpPr>
        <p:spPr>
          <a:xfrm>
            <a:off x="1258888" y="4791896"/>
            <a:ext cx="2593032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README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340939-46BF-1A43-B6FE-9BCDB4576EAC}"/>
              </a:ext>
            </a:extLst>
          </p:cNvPr>
          <p:cNvSpPr/>
          <p:nvPr/>
        </p:nvSpPr>
        <p:spPr>
          <a:xfrm>
            <a:off x="1272724" y="5151936"/>
            <a:ext cx="243518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LICENSE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66021BE-2D37-0C41-A497-B78FDD3828FC}"/>
              </a:ext>
            </a:extLst>
          </p:cNvPr>
          <p:cNvSpPr/>
          <p:nvPr/>
        </p:nvSpPr>
        <p:spPr>
          <a:xfrm>
            <a:off x="1258888" y="5504602"/>
            <a:ext cx="243518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requirements.txt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DBE3EC-F121-3E41-ABE0-C830E1EFCBBC}"/>
              </a:ext>
            </a:extLst>
          </p:cNvPr>
          <p:cNvSpPr/>
          <p:nvPr/>
        </p:nvSpPr>
        <p:spPr>
          <a:xfrm>
            <a:off x="1258888" y="5877272"/>
            <a:ext cx="243518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gitignore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2131A269-D8F4-9944-A3B5-705A3D84F574}"/>
              </a:ext>
            </a:extLst>
          </p:cNvPr>
          <p:cNvCxnSpPr>
            <a:cxnSpLocks/>
            <a:stCxn id="12" idx="2"/>
            <a:endCxn id="22" idx="1"/>
          </p:cNvCxnSpPr>
          <p:nvPr/>
        </p:nvCxnSpPr>
        <p:spPr>
          <a:xfrm rot="16200000" flipH="1">
            <a:off x="-340290" y="3012698"/>
            <a:ext cx="2911068" cy="28728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80BB85B7-67EA-A04D-86A7-08A51157EDE7}"/>
              </a:ext>
            </a:extLst>
          </p:cNvPr>
          <p:cNvCxnSpPr>
            <a:cxnSpLocks/>
            <a:stCxn id="12" idx="2"/>
            <a:endCxn id="30" idx="1"/>
          </p:cNvCxnSpPr>
          <p:nvPr/>
        </p:nvCxnSpPr>
        <p:spPr>
          <a:xfrm rot="16200000" flipH="1">
            <a:off x="-520310" y="3192718"/>
            <a:ext cx="3271108" cy="28728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65A85EA1-7835-9A49-BBDF-39A42F85CD97}"/>
              </a:ext>
            </a:extLst>
          </p:cNvPr>
          <p:cNvCxnSpPr>
            <a:cxnSpLocks/>
            <a:stCxn id="12" idx="2"/>
            <a:endCxn id="31" idx="1"/>
          </p:cNvCxnSpPr>
          <p:nvPr/>
        </p:nvCxnSpPr>
        <p:spPr>
          <a:xfrm rot="16200000" flipH="1">
            <a:off x="-693412" y="3365820"/>
            <a:ext cx="3631148" cy="301124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6E1A266F-0058-5841-A0FA-EA915A7B5A43}"/>
              </a:ext>
            </a:extLst>
          </p:cNvPr>
          <p:cNvCxnSpPr>
            <a:cxnSpLocks/>
            <a:stCxn id="12" idx="2"/>
            <a:endCxn id="33" idx="1"/>
          </p:cNvCxnSpPr>
          <p:nvPr/>
        </p:nvCxnSpPr>
        <p:spPr>
          <a:xfrm rot="16200000" flipH="1">
            <a:off x="-876663" y="3549071"/>
            <a:ext cx="3983814" cy="28728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B560F859-59F0-2947-9489-67AE1C8DEA9B}"/>
              </a:ext>
            </a:extLst>
          </p:cNvPr>
          <p:cNvCxnSpPr>
            <a:cxnSpLocks/>
            <a:stCxn id="12" idx="2"/>
            <a:endCxn id="34" idx="1"/>
          </p:cNvCxnSpPr>
          <p:nvPr/>
        </p:nvCxnSpPr>
        <p:spPr>
          <a:xfrm rot="16200000" flipH="1">
            <a:off x="-1062998" y="3735406"/>
            <a:ext cx="4356484" cy="28728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6CF55B9-5618-8847-998B-132EA2E9D2BA}"/>
              </a:ext>
            </a:extLst>
          </p:cNvPr>
          <p:cNvSpPr/>
          <p:nvPr/>
        </p:nvSpPr>
        <p:spPr>
          <a:xfrm>
            <a:off x="5094578" y="1978781"/>
            <a:ext cx="386991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setup.py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E2DA5E5-BC61-A34D-A37C-E33B2928911D}"/>
              </a:ext>
            </a:extLst>
          </p:cNvPr>
          <p:cNvSpPr/>
          <p:nvPr/>
        </p:nvSpPr>
        <p:spPr>
          <a:xfrm>
            <a:off x="5094578" y="2986893"/>
            <a:ext cx="3853942" cy="8640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Mono" pitchFamily="2" charset="0"/>
                <a:ea typeface="Roboto Mono" pitchFamily="2" charset="0"/>
              </a:rPr>
              <a:t> $ python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setup.py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install</a:t>
            </a:r>
          </a:p>
        </p:txBody>
      </p:sp>
    </p:spTree>
    <p:extLst>
      <p:ext uri="{BB962C8B-B14F-4D97-AF65-F5344CB8AC3E}">
        <p14:creationId xmlns:p14="http://schemas.microsoft.com/office/powerpoint/2010/main" val="169316107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(Re)using code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Basic III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26</a:t>
            </a:fld>
            <a:endParaRPr lang="pt-BR" altLang="x-none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17F20300-D462-184E-9D7F-BD3D04D1B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096" y="592607"/>
            <a:ext cx="4238625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pt-BR" altLang="x-none" sz="5400" dirty="0" err="1">
                <a:latin typeface="Calibri" charset="0"/>
                <a:ea typeface="Courier New" charset="0"/>
                <a:cs typeface="Courier New" charset="0"/>
              </a:rPr>
              <a:t>packages</a:t>
            </a:r>
            <a:endParaRPr lang="pt-BR" altLang="x-none" sz="5400" dirty="0">
              <a:latin typeface="Calibri" charset="0"/>
              <a:ea typeface="Courier New" charset="0"/>
              <a:cs typeface="Courier New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731C05-F8B9-4541-89CC-A1DA79188716}"/>
              </a:ext>
            </a:extLst>
          </p:cNvPr>
          <p:cNvSpPr/>
          <p:nvPr/>
        </p:nvSpPr>
        <p:spPr>
          <a:xfrm>
            <a:off x="35496" y="1340768"/>
            <a:ext cx="1872208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Roboto Mono" pitchFamily="2" charset="0"/>
                <a:ea typeface="Roboto Mono" pitchFamily="2" charset="0"/>
              </a:rPr>
              <a:t>my_project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FBEB88-4958-3249-838C-1633BE3D4001}"/>
              </a:ext>
            </a:extLst>
          </p:cNvPr>
          <p:cNvSpPr/>
          <p:nvPr/>
        </p:nvSpPr>
        <p:spPr>
          <a:xfrm>
            <a:off x="1272724" y="1700808"/>
            <a:ext cx="171510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my_package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A08F064B-AEFF-D34D-A291-F4D6FCF586BF}"/>
              </a:ext>
            </a:extLst>
          </p:cNvPr>
          <p:cNvCxnSpPr>
            <a:cxnSpLocks/>
            <a:stCxn id="12" idx="2"/>
            <a:endCxn id="13" idx="1"/>
          </p:cNvCxnSpPr>
          <p:nvPr/>
        </p:nvCxnSpPr>
        <p:spPr>
          <a:xfrm rot="16200000" flipH="1">
            <a:off x="1032152" y="1640256"/>
            <a:ext cx="180020" cy="301124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33F8CA7-582A-7F40-8279-4234EA26241C}"/>
              </a:ext>
            </a:extLst>
          </p:cNvPr>
          <p:cNvSpPr/>
          <p:nvPr/>
        </p:nvSpPr>
        <p:spPr>
          <a:xfrm>
            <a:off x="2320112" y="2060848"/>
            <a:ext cx="289996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__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init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__.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0643F975-5629-C04F-AAE0-38BFFBF06087}"/>
              </a:ext>
            </a:extLst>
          </p:cNvPr>
          <p:cNvCxnSpPr>
            <a:cxnSpLocks/>
            <a:stCxn id="13" idx="2"/>
            <a:endCxn id="23" idx="1"/>
          </p:cNvCxnSpPr>
          <p:nvPr/>
        </p:nvCxnSpPr>
        <p:spPr>
          <a:xfrm rot="16200000" flipH="1">
            <a:off x="2135183" y="2055939"/>
            <a:ext cx="180020" cy="18983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63E8B58-7E4A-7842-9DA1-9D6FC87D260E}"/>
              </a:ext>
            </a:extLst>
          </p:cNvPr>
          <p:cNvSpPr/>
          <p:nvPr/>
        </p:nvSpPr>
        <p:spPr>
          <a:xfrm>
            <a:off x="2346305" y="2460579"/>
            <a:ext cx="2873767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first_module.py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2B3ACA3-8872-DE49-A0C9-7E25A9D9E447}"/>
              </a:ext>
            </a:extLst>
          </p:cNvPr>
          <p:cNvSpPr/>
          <p:nvPr/>
        </p:nvSpPr>
        <p:spPr>
          <a:xfrm>
            <a:off x="2359405" y="2860310"/>
            <a:ext cx="2860667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second_module.py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8961E8AD-1A37-A049-91C1-559E670D85FC}"/>
              </a:ext>
            </a:extLst>
          </p:cNvPr>
          <p:cNvCxnSpPr>
            <a:cxnSpLocks/>
            <a:stCxn id="13" idx="2"/>
            <a:endCxn id="27" idx="1"/>
          </p:cNvCxnSpPr>
          <p:nvPr/>
        </p:nvCxnSpPr>
        <p:spPr>
          <a:xfrm rot="16200000" flipH="1">
            <a:off x="1948414" y="2242707"/>
            <a:ext cx="579751" cy="216031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1B88ADDD-62C5-074F-9A5B-55942D0DA2F5}"/>
              </a:ext>
            </a:extLst>
          </p:cNvPr>
          <p:cNvCxnSpPr>
            <a:cxnSpLocks/>
            <a:stCxn id="13" idx="2"/>
            <a:endCxn id="28" idx="1"/>
          </p:cNvCxnSpPr>
          <p:nvPr/>
        </p:nvCxnSpPr>
        <p:spPr>
          <a:xfrm rot="16200000" flipH="1">
            <a:off x="1755098" y="2436023"/>
            <a:ext cx="979482" cy="229131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FAD8089-443F-9846-A313-274CD361F660}"/>
              </a:ext>
            </a:extLst>
          </p:cNvPr>
          <p:cNvSpPr/>
          <p:nvPr/>
        </p:nvSpPr>
        <p:spPr>
          <a:xfrm>
            <a:off x="2359405" y="3260041"/>
            <a:ext cx="2860667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my_subpackage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E438AAF-8343-C64C-9803-7781275FA9D2}"/>
              </a:ext>
            </a:extLst>
          </p:cNvPr>
          <p:cNvCxnSpPr>
            <a:cxnSpLocks/>
            <a:stCxn id="13" idx="2"/>
            <a:endCxn id="16" idx="1"/>
          </p:cNvCxnSpPr>
          <p:nvPr/>
        </p:nvCxnSpPr>
        <p:spPr>
          <a:xfrm rot="16200000" flipH="1">
            <a:off x="1555233" y="2635888"/>
            <a:ext cx="1379213" cy="229131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1B2DED1-0C42-0448-9C26-713E57959E08}"/>
              </a:ext>
            </a:extLst>
          </p:cNvPr>
          <p:cNvSpPr/>
          <p:nvPr/>
        </p:nvSpPr>
        <p:spPr>
          <a:xfrm>
            <a:off x="3131840" y="3802178"/>
            <a:ext cx="289996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__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init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__.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9C908E2-0C18-094E-B148-87F78451C44F}"/>
              </a:ext>
            </a:extLst>
          </p:cNvPr>
          <p:cNvCxnSpPr>
            <a:cxnSpLocks/>
            <a:endCxn id="20" idx="1"/>
          </p:cNvCxnSpPr>
          <p:nvPr/>
        </p:nvCxnSpPr>
        <p:spPr>
          <a:xfrm rot="16200000" flipH="1">
            <a:off x="2806766" y="3657123"/>
            <a:ext cx="362117" cy="288032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0EEA57B-A5D9-DA46-A498-40FBDC016DEE}"/>
              </a:ext>
            </a:extLst>
          </p:cNvPr>
          <p:cNvSpPr/>
          <p:nvPr/>
        </p:nvSpPr>
        <p:spPr>
          <a:xfrm>
            <a:off x="3131840" y="4191761"/>
            <a:ext cx="289996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DE1F0C9F-8736-6D4C-9641-4586E668D1DE}"/>
              </a:ext>
            </a:extLst>
          </p:cNvPr>
          <p:cNvCxnSpPr>
            <a:cxnSpLocks/>
            <a:endCxn id="25" idx="1"/>
          </p:cNvCxnSpPr>
          <p:nvPr/>
        </p:nvCxnSpPr>
        <p:spPr>
          <a:xfrm rot="16200000" flipH="1">
            <a:off x="2611974" y="3851915"/>
            <a:ext cx="751700" cy="288032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C53D0B0-B06E-604C-A134-3E7A485084D5}"/>
              </a:ext>
            </a:extLst>
          </p:cNvPr>
          <p:cNvSpPr/>
          <p:nvPr/>
        </p:nvSpPr>
        <p:spPr>
          <a:xfrm>
            <a:off x="1258888" y="4431856"/>
            <a:ext cx="2737048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err="1">
                <a:latin typeface="Roboto Mono" pitchFamily="2" charset="0"/>
                <a:ea typeface="Roboto Mono" pitchFamily="2" charset="0"/>
                <a:hlinkClick r:id="rId2"/>
              </a:rPr>
              <a:t>setup.py</a:t>
            </a:r>
            <a:endParaRPr lang="en-US" b="1" dirty="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C8961E7-B259-904B-9FE4-5B5A64B84FE3}"/>
              </a:ext>
            </a:extLst>
          </p:cNvPr>
          <p:cNvSpPr/>
          <p:nvPr/>
        </p:nvSpPr>
        <p:spPr>
          <a:xfrm>
            <a:off x="1258888" y="4791896"/>
            <a:ext cx="2593032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README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340939-46BF-1A43-B6FE-9BCDB4576EAC}"/>
              </a:ext>
            </a:extLst>
          </p:cNvPr>
          <p:cNvSpPr/>
          <p:nvPr/>
        </p:nvSpPr>
        <p:spPr>
          <a:xfrm>
            <a:off x="1272724" y="5151936"/>
            <a:ext cx="243518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LICENSE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66021BE-2D37-0C41-A497-B78FDD3828FC}"/>
              </a:ext>
            </a:extLst>
          </p:cNvPr>
          <p:cNvSpPr/>
          <p:nvPr/>
        </p:nvSpPr>
        <p:spPr>
          <a:xfrm>
            <a:off x="1258888" y="5504602"/>
            <a:ext cx="243518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requirements.txt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DBE3EC-F121-3E41-ABE0-C830E1EFCBBC}"/>
              </a:ext>
            </a:extLst>
          </p:cNvPr>
          <p:cNvSpPr/>
          <p:nvPr/>
        </p:nvSpPr>
        <p:spPr>
          <a:xfrm>
            <a:off x="1258888" y="5877272"/>
            <a:ext cx="243518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gitignore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2131A269-D8F4-9944-A3B5-705A3D84F574}"/>
              </a:ext>
            </a:extLst>
          </p:cNvPr>
          <p:cNvCxnSpPr>
            <a:cxnSpLocks/>
            <a:stCxn id="12" idx="2"/>
            <a:endCxn id="22" idx="1"/>
          </p:cNvCxnSpPr>
          <p:nvPr/>
        </p:nvCxnSpPr>
        <p:spPr>
          <a:xfrm rot="16200000" flipH="1">
            <a:off x="-340290" y="3012698"/>
            <a:ext cx="2911068" cy="28728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80BB85B7-67EA-A04D-86A7-08A51157EDE7}"/>
              </a:ext>
            </a:extLst>
          </p:cNvPr>
          <p:cNvCxnSpPr>
            <a:cxnSpLocks/>
            <a:stCxn id="12" idx="2"/>
            <a:endCxn id="30" idx="1"/>
          </p:cNvCxnSpPr>
          <p:nvPr/>
        </p:nvCxnSpPr>
        <p:spPr>
          <a:xfrm rot="16200000" flipH="1">
            <a:off x="-520310" y="3192718"/>
            <a:ext cx="3271108" cy="28728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65A85EA1-7835-9A49-BBDF-39A42F85CD97}"/>
              </a:ext>
            </a:extLst>
          </p:cNvPr>
          <p:cNvCxnSpPr>
            <a:cxnSpLocks/>
            <a:stCxn id="12" idx="2"/>
            <a:endCxn id="31" idx="1"/>
          </p:cNvCxnSpPr>
          <p:nvPr/>
        </p:nvCxnSpPr>
        <p:spPr>
          <a:xfrm rot="16200000" flipH="1">
            <a:off x="-693412" y="3365820"/>
            <a:ext cx="3631148" cy="301124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6E1A266F-0058-5841-A0FA-EA915A7B5A43}"/>
              </a:ext>
            </a:extLst>
          </p:cNvPr>
          <p:cNvCxnSpPr>
            <a:cxnSpLocks/>
            <a:stCxn id="12" idx="2"/>
            <a:endCxn id="33" idx="1"/>
          </p:cNvCxnSpPr>
          <p:nvPr/>
        </p:nvCxnSpPr>
        <p:spPr>
          <a:xfrm rot="16200000" flipH="1">
            <a:off x="-876663" y="3549071"/>
            <a:ext cx="3983814" cy="28728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B560F859-59F0-2947-9489-67AE1C8DEA9B}"/>
              </a:ext>
            </a:extLst>
          </p:cNvPr>
          <p:cNvCxnSpPr>
            <a:cxnSpLocks/>
            <a:stCxn id="12" idx="2"/>
            <a:endCxn id="34" idx="1"/>
          </p:cNvCxnSpPr>
          <p:nvPr/>
        </p:nvCxnSpPr>
        <p:spPr>
          <a:xfrm rot="16200000" flipH="1">
            <a:off x="-1062998" y="3735406"/>
            <a:ext cx="4356484" cy="28728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6CF55B9-5618-8847-998B-132EA2E9D2BA}"/>
              </a:ext>
            </a:extLst>
          </p:cNvPr>
          <p:cNvSpPr/>
          <p:nvPr/>
        </p:nvSpPr>
        <p:spPr>
          <a:xfrm>
            <a:off x="5094578" y="1978781"/>
            <a:ext cx="386991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setup.py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E2DA5E5-BC61-A34D-A37C-E33B2928911D}"/>
              </a:ext>
            </a:extLst>
          </p:cNvPr>
          <p:cNvSpPr/>
          <p:nvPr/>
        </p:nvSpPr>
        <p:spPr>
          <a:xfrm>
            <a:off x="5094578" y="2986893"/>
            <a:ext cx="3853942" cy="8640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Mono" pitchFamily="2" charset="0"/>
                <a:ea typeface="Roboto Mono" pitchFamily="2" charset="0"/>
              </a:rPr>
              <a:t> $ python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setup.py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install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3B83F1-936C-2344-9EE6-ED6928F8F76F}"/>
              </a:ext>
            </a:extLst>
          </p:cNvPr>
          <p:cNvSpPr/>
          <p:nvPr/>
        </p:nvSpPr>
        <p:spPr>
          <a:xfrm>
            <a:off x="5094578" y="4047615"/>
            <a:ext cx="3844591" cy="864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pip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D7E369E-2C84-974C-A51C-F6B72621E943}"/>
              </a:ext>
            </a:extLst>
          </p:cNvPr>
          <p:cNvSpPr/>
          <p:nvPr/>
        </p:nvSpPr>
        <p:spPr>
          <a:xfrm>
            <a:off x="5094578" y="5055727"/>
            <a:ext cx="3844591" cy="86409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Mono" pitchFamily="2" charset="0"/>
                <a:ea typeface="Roboto Mono" pitchFamily="2" charset="0"/>
              </a:rPr>
              <a:t>$ pip install .</a:t>
            </a:r>
          </a:p>
        </p:txBody>
      </p:sp>
    </p:spTree>
    <p:extLst>
      <p:ext uri="{BB962C8B-B14F-4D97-AF65-F5344CB8AC3E}">
        <p14:creationId xmlns:p14="http://schemas.microsoft.com/office/powerpoint/2010/main" val="136406007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(Re)using code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Basic III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27</a:t>
            </a:fld>
            <a:endParaRPr lang="pt-BR" altLang="x-none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17F20300-D462-184E-9D7F-BD3D04D1B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096" y="592607"/>
            <a:ext cx="4238625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pt-BR" altLang="x-none" sz="5400" dirty="0" err="1">
                <a:latin typeface="Calibri" charset="0"/>
                <a:ea typeface="Courier New" charset="0"/>
                <a:cs typeface="Courier New" charset="0"/>
              </a:rPr>
              <a:t>packages</a:t>
            </a:r>
            <a:endParaRPr lang="pt-BR" altLang="x-none" sz="5400" dirty="0">
              <a:latin typeface="Calibri" charset="0"/>
              <a:ea typeface="Courier New" charset="0"/>
              <a:cs typeface="Courier New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731C05-F8B9-4541-89CC-A1DA79188716}"/>
              </a:ext>
            </a:extLst>
          </p:cNvPr>
          <p:cNvSpPr/>
          <p:nvPr/>
        </p:nvSpPr>
        <p:spPr>
          <a:xfrm>
            <a:off x="35496" y="1340768"/>
            <a:ext cx="1872208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Roboto Mono" pitchFamily="2" charset="0"/>
                <a:ea typeface="Roboto Mono" pitchFamily="2" charset="0"/>
              </a:rPr>
              <a:t>my_project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FBEB88-4958-3249-838C-1633BE3D4001}"/>
              </a:ext>
            </a:extLst>
          </p:cNvPr>
          <p:cNvSpPr/>
          <p:nvPr/>
        </p:nvSpPr>
        <p:spPr>
          <a:xfrm>
            <a:off x="1272724" y="1700808"/>
            <a:ext cx="171510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my_package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A08F064B-AEFF-D34D-A291-F4D6FCF586BF}"/>
              </a:ext>
            </a:extLst>
          </p:cNvPr>
          <p:cNvCxnSpPr>
            <a:cxnSpLocks/>
            <a:stCxn id="12" idx="2"/>
            <a:endCxn id="13" idx="1"/>
          </p:cNvCxnSpPr>
          <p:nvPr/>
        </p:nvCxnSpPr>
        <p:spPr>
          <a:xfrm rot="16200000" flipH="1">
            <a:off x="1032152" y="1640256"/>
            <a:ext cx="180020" cy="301124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33F8CA7-582A-7F40-8279-4234EA26241C}"/>
              </a:ext>
            </a:extLst>
          </p:cNvPr>
          <p:cNvSpPr/>
          <p:nvPr/>
        </p:nvSpPr>
        <p:spPr>
          <a:xfrm>
            <a:off x="2320112" y="2060848"/>
            <a:ext cx="289996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__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init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__.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0643F975-5629-C04F-AAE0-38BFFBF06087}"/>
              </a:ext>
            </a:extLst>
          </p:cNvPr>
          <p:cNvCxnSpPr>
            <a:cxnSpLocks/>
            <a:stCxn id="13" idx="2"/>
            <a:endCxn id="23" idx="1"/>
          </p:cNvCxnSpPr>
          <p:nvPr/>
        </p:nvCxnSpPr>
        <p:spPr>
          <a:xfrm rot="16200000" flipH="1">
            <a:off x="2135183" y="2055939"/>
            <a:ext cx="180020" cy="18983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63E8B58-7E4A-7842-9DA1-9D6FC87D260E}"/>
              </a:ext>
            </a:extLst>
          </p:cNvPr>
          <p:cNvSpPr/>
          <p:nvPr/>
        </p:nvSpPr>
        <p:spPr>
          <a:xfrm>
            <a:off x="2346305" y="2460579"/>
            <a:ext cx="2873767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first_module.py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2B3ACA3-8872-DE49-A0C9-7E25A9D9E447}"/>
              </a:ext>
            </a:extLst>
          </p:cNvPr>
          <p:cNvSpPr/>
          <p:nvPr/>
        </p:nvSpPr>
        <p:spPr>
          <a:xfrm>
            <a:off x="2359405" y="2860310"/>
            <a:ext cx="2860667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second_module.py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8961E8AD-1A37-A049-91C1-559E670D85FC}"/>
              </a:ext>
            </a:extLst>
          </p:cNvPr>
          <p:cNvCxnSpPr>
            <a:cxnSpLocks/>
            <a:stCxn id="13" idx="2"/>
            <a:endCxn id="27" idx="1"/>
          </p:cNvCxnSpPr>
          <p:nvPr/>
        </p:nvCxnSpPr>
        <p:spPr>
          <a:xfrm rot="16200000" flipH="1">
            <a:off x="1948414" y="2242707"/>
            <a:ext cx="579751" cy="216031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1B88ADDD-62C5-074F-9A5B-55942D0DA2F5}"/>
              </a:ext>
            </a:extLst>
          </p:cNvPr>
          <p:cNvCxnSpPr>
            <a:cxnSpLocks/>
            <a:stCxn id="13" idx="2"/>
            <a:endCxn id="28" idx="1"/>
          </p:cNvCxnSpPr>
          <p:nvPr/>
        </p:nvCxnSpPr>
        <p:spPr>
          <a:xfrm rot="16200000" flipH="1">
            <a:off x="1755098" y="2436023"/>
            <a:ext cx="979482" cy="229131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FAD8089-443F-9846-A313-274CD361F660}"/>
              </a:ext>
            </a:extLst>
          </p:cNvPr>
          <p:cNvSpPr/>
          <p:nvPr/>
        </p:nvSpPr>
        <p:spPr>
          <a:xfrm>
            <a:off x="2359405" y="3260041"/>
            <a:ext cx="2860667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my_subpackage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E438AAF-8343-C64C-9803-7781275FA9D2}"/>
              </a:ext>
            </a:extLst>
          </p:cNvPr>
          <p:cNvCxnSpPr>
            <a:cxnSpLocks/>
            <a:stCxn id="13" idx="2"/>
            <a:endCxn id="16" idx="1"/>
          </p:cNvCxnSpPr>
          <p:nvPr/>
        </p:nvCxnSpPr>
        <p:spPr>
          <a:xfrm rot="16200000" flipH="1">
            <a:off x="1555233" y="2635888"/>
            <a:ext cx="1379213" cy="229131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1B2DED1-0C42-0448-9C26-713E57959E08}"/>
              </a:ext>
            </a:extLst>
          </p:cNvPr>
          <p:cNvSpPr/>
          <p:nvPr/>
        </p:nvSpPr>
        <p:spPr>
          <a:xfrm>
            <a:off x="3131840" y="3802178"/>
            <a:ext cx="289996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__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init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__.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9C908E2-0C18-094E-B148-87F78451C44F}"/>
              </a:ext>
            </a:extLst>
          </p:cNvPr>
          <p:cNvCxnSpPr>
            <a:cxnSpLocks/>
            <a:endCxn id="20" idx="1"/>
          </p:cNvCxnSpPr>
          <p:nvPr/>
        </p:nvCxnSpPr>
        <p:spPr>
          <a:xfrm rot="16200000" flipH="1">
            <a:off x="2806766" y="3657123"/>
            <a:ext cx="362117" cy="288032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0EEA57B-A5D9-DA46-A498-40FBDC016DEE}"/>
              </a:ext>
            </a:extLst>
          </p:cNvPr>
          <p:cNvSpPr/>
          <p:nvPr/>
        </p:nvSpPr>
        <p:spPr>
          <a:xfrm>
            <a:off x="3131840" y="4191761"/>
            <a:ext cx="289996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DE1F0C9F-8736-6D4C-9641-4586E668D1DE}"/>
              </a:ext>
            </a:extLst>
          </p:cNvPr>
          <p:cNvCxnSpPr>
            <a:cxnSpLocks/>
            <a:endCxn id="25" idx="1"/>
          </p:cNvCxnSpPr>
          <p:nvPr/>
        </p:nvCxnSpPr>
        <p:spPr>
          <a:xfrm rot="16200000" flipH="1">
            <a:off x="2611974" y="3851915"/>
            <a:ext cx="751700" cy="288032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C53D0B0-B06E-604C-A134-3E7A485084D5}"/>
              </a:ext>
            </a:extLst>
          </p:cNvPr>
          <p:cNvSpPr/>
          <p:nvPr/>
        </p:nvSpPr>
        <p:spPr>
          <a:xfrm>
            <a:off x="1258888" y="4431856"/>
            <a:ext cx="2737048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err="1">
                <a:latin typeface="Roboto Mono" pitchFamily="2" charset="0"/>
                <a:ea typeface="Roboto Mono" pitchFamily="2" charset="0"/>
                <a:hlinkClick r:id="rId2"/>
              </a:rPr>
              <a:t>setup.py</a:t>
            </a:r>
            <a:endParaRPr lang="en-US" b="1" dirty="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C8961E7-B259-904B-9FE4-5B5A64B84FE3}"/>
              </a:ext>
            </a:extLst>
          </p:cNvPr>
          <p:cNvSpPr/>
          <p:nvPr/>
        </p:nvSpPr>
        <p:spPr>
          <a:xfrm>
            <a:off x="1258888" y="4791896"/>
            <a:ext cx="2593032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README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340939-46BF-1A43-B6FE-9BCDB4576EAC}"/>
              </a:ext>
            </a:extLst>
          </p:cNvPr>
          <p:cNvSpPr/>
          <p:nvPr/>
        </p:nvSpPr>
        <p:spPr>
          <a:xfrm>
            <a:off x="1272724" y="5151936"/>
            <a:ext cx="243518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LICENSE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66021BE-2D37-0C41-A497-B78FDD3828FC}"/>
              </a:ext>
            </a:extLst>
          </p:cNvPr>
          <p:cNvSpPr/>
          <p:nvPr/>
        </p:nvSpPr>
        <p:spPr>
          <a:xfrm>
            <a:off x="1258888" y="5504602"/>
            <a:ext cx="243518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requirements.txt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DBE3EC-F121-3E41-ABE0-C830E1EFCBBC}"/>
              </a:ext>
            </a:extLst>
          </p:cNvPr>
          <p:cNvSpPr/>
          <p:nvPr/>
        </p:nvSpPr>
        <p:spPr>
          <a:xfrm>
            <a:off x="1258888" y="5877272"/>
            <a:ext cx="243518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gitignore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2131A269-D8F4-9944-A3B5-705A3D84F574}"/>
              </a:ext>
            </a:extLst>
          </p:cNvPr>
          <p:cNvCxnSpPr>
            <a:cxnSpLocks/>
            <a:stCxn id="12" idx="2"/>
            <a:endCxn id="22" idx="1"/>
          </p:cNvCxnSpPr>
          <p:nvPr/>
        </p:nvCxnSpPr>
        <p:spPr>
          <a:xfrm rot="16200000" flipH="1">
            <a:off x="-340290" y="3012698"/>
            <a:ext cx="2911068" cy="28728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80BB85B7-67EA-A04D-86A7-08A51157EDE7}"/>
              </a:ext>
            </a:extLst>
          </p:cNvPr>
          <p:cNvCxnSpPr>
            <a:cxnSpLocks/>
            <a:stCxn id="12" idx="2"/>
            <a:endCxn id="30" idx="1"/>
          </p:cNvCxnSpPr>
          <p:nvPr/>
        </p:nvCxnSpPr>
        <p:spPr>
          <a:xfrm rot="16200000" flipH="1">
            <a:off x="-520310" y="3192718"/>
            <a:ext cx="3271108" cy="28728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65A85EA1-7835-9A49-BBDF-39A42F85CD97}"/>
              </a:ext>
            </a:extLst>
          </p:cNvPr>
          <p:cNvCxnSpPr>
            <a:cxnSpLocks/>
            <a:stCxn id="12" idx="2"/>
            <a:endCxn id="31" idx="1"/>
          </p:cNvCxnSpPr>
          <p:nvPr/>
        </p:nvCxnSpPr>
        <p:spPr>
          <a:xfrm rot="16200000" flipH="1">
            <a:off x="-693412" y="3365820"/>
            <a:ext cx="3631148" cy="301124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6E1A266F-0058-5841-A0FA-EA915A7B5A43}"/>
              </a:ext>
            </a:extLst>
          </p:cNvPr>
          <p:cNvCxnSpPr>
            <a:cxnSpLocks/>
            <a:stCxn id="12" idx="2"/>
            <a:endCxn id="33" idx="1"/>
          </p:cNvCxnSpPr>
          <p:nvPr/>
        </p:nvCxnSpPr>
        <p:spPr>
          <a:xfrm rot="16200000" flipH="1">
            <a:off x="-876663" y="3549071"/>
            <a:ext cx="3983814" cy="28728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B560F859-59F0-2947-9489-67AE1C8DEA9B}"/>
              </a:ext>
            </a:extLst>
          </p:cNvPr>
          <p:cNvCxnSpPr>
            <a:cxnSpLocks/>
            <a:stCxn id="12" idx="2"/>
            <a:endCxn id="34" idx="1"/>
          </p:cNvCxnSpPr>
          <p:nvPr/>
        </p:nvCxnSpPr>
        <p:spPr>
          <a:xfrm rot="16200000" flipH="1">
            <a:off x="-1062998" y="3735406"/>
            <a:ext cx="4356484" cy="28728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6CF55B9-5618-8847-998B-132EA2E9D2BA}"/>
              </a:ext>
            </a:extLst>
          </p:cNvPr>
          <p:cNvSpPr/>
          <p:nvPr/>
        </p:nvSpPr>
        <p:spPr>
          <a:xfrm>
            <a:off x="5094578" y="1978781"/>
            <a:ext cx="386991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setup.py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E2DA5E5-BC61-A34D-A37C-E33B2928911D}"/>
              </a:ext>
            </a:extLst>
          </p:cNvPr>
          <p:cNvSpPr/>
          <p:nvPr/>
        </p:nvSpPr>
        <p:spPr>
          <a:xfrm>
            <a:off x="5094578" y="2986893"/>
            <a:ext cx="3853942" cy="8640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Mono" pitchFamily="2" charset="0"/>
                <a:ea typeface="Roboto Mono" pitchFamily="2" charset="0"/>
              </a:rPr>
              <a:t> $ python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setup.py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install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3B83F1-936C-2344-9EE6-ED6928F8F76F}"/>
              </a:ext>
            </a:extLst>
          </p:cNvPr>
          <p:cNvSpPr/>
          <p:nvPr/>
        </p:nvSpPr>
        <p:spPr>
          <a:xfrm>
            <a:off x="5094578" y="4047615"/>
            <a:ext cx="3844591" cy="864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pip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D7E369E-2C84-974C-A51C-F6B72621E943}"/>
              </a:ext>
            </a:extLst>
          </p:cNvPr>
          <p:cNvSpPr/>
          <p:nvPr/>
        </p:nvSpPr>
        <p:spPr>
          <a:xfrm>
            <a:off x="5094578" y="5055727"/>
            <a:ext cx="3844591" cy="86409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Mono" pitchFamily="2" charset="0"/>
                <a:ea typeface="Roboto Mono" pitchFamily="2" charset="0"/>
              </a:rPr>
              <a:t>$ pip install 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566B353-4738-194F-A351-5476FF17C186}"/>
              </a:ext>
            </a:extLst>
          </p:cNvPr>
          <p:cNvGrpSpPr/>
          <p:nvPr/>
        </p:nvGrpSpPr>
        <p:grpSpPr>
          <a:xfrm>
            <a:off x="4917637" y="5247150"/>
            <a:ext cx="3844591" cy="865851"/>
            <a:chOff x="4917637" y="5247150"/>
            <a:chExt cx="3844591" cy="86585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AB74FFD-D898-0E41-9238-E8BCE748164D}"/>
                </a:ext>
              </a:extLst>
            </p:cNvPr>
            <p:cNvSpPr/>
            <p:nvPr/>
          </p:nvSpPr>
          <p:spPr>
            <a:xfrm>
              <a:off x="4917637" y="5247150"/>
              <a:ext cx="3844591" cy="864096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Mono" pitchFamily="2" charset="0"/>
                  <a:ea typeface="Roboto Mono" pitchFamily="2" charset="0"/>
                </a:rPr>
                <a:t>$ pip install </a:t>
              </a:r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Roboto Mono" pitchFamily="2" charset="0"/>
                  <a:ea typeface="Roboto Mono" pitchFamily="2" charset="0"/>
                </a:rPr>
                <a:t>–e </a:t>
              </a:r>
              <a:r>
                <a:rPr lang="en-US" dirty="0">
                  <a:latin typeface="Roboto Mono" pitchFamily="2" charset="0"/>
                  <a:ea typeface="Roboto Mono" pitchFamily="2" charset="0"/>
                </a:rPr>
                <a:t>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BB0E067-66DA-9240-AC3C-430DB8D1A630}"/>
                </a:ext>
              </a:extLst>
            </p:cNvPr>
            <p:cNvSpPr txBox="1"/>
            <p:nvPr/>
          </p:nvSpPr>
          <p:spPr>
            <a:xfrm>
              <a:off x="6407851" y="5266406"/>
              <a:ext cx="9012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Roboto Mono" pitchFamily="2" charset="0"/>
                  <a:cs typeface="Arial" panose="020B0604020202020204" pitchFamily="34" charset="0"/>
                </a:rPr>
                <a:t>editable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A334293-0964-034E-8056-9B2CB650D471}"/>
                </a:ext>
              </a:extLst>
            </p:cNvPr>
            <p:cNvSpPr txBox="1"/>
            <p:nvPr/>
          </p:nvSpPr>
          <p:spPr>
            <a:xfrm>
              <a:off x="5773864" y="5774447"/>
              <a:ext cx="21691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Roboto Mono" pitchFamily="2" charset="0"/>
                  <a:cs typeface="Arial" panose="020B0604020202020204" pitchFamily="34" charset="0"/>
                </a:rPr>
                <a:t>good for development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047050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(Re)using code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Basic III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28</a:t>
            </a:fld>
            <a:endParaRPr lang="pt-BR" altLang="x-none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17F20300-D462-184E-9D7F-BD3D04D1B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096" y="592607"/>
            <a:ext cx="4238625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pt-BR" altLang="x-none" sz="5400" dirty="0" err="1">
                <a:latin typeface="Calibri" charset="0"/>
                <a:ea typeface="Courier New" charset="0"/>
                <a:cs typeface="Courier New" charset="0"/>
              </a:rPr>
              <a:t>packages</a:t>
            </a:r>
            <a:endParaRPr lang="pt-BR" altLang="x-none" sz="5400" dirty="0">
              <a:latin typeface="Calibri" charset="0"/>
              <a:ea typeface="Courier New" charset="0"/>
              <a:cs typeface="Courier New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731C05-F8B9-4541-89CC-A1DA79188716}"/>
              </a:ext>
            </a:extLst>
          </p:cNvPr>
          <p:cNvSpPr/>
          <p:nvPr/>
        </p:nvSpPr>
        <p:spPr>
          <a:xfrm>
            <a:off x="35496" y="1340768"/>
            <a:ext cx="1872208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Roboto Mono" pitchFamily="2" charset="0"/>
                <a:ea typeface="Roboto Mono" pitchFamily="2" charset="0"/>
              </a:rPr>
              <a:t>my_project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FBEB88-4958-3249-838C-1633BE3D4001}"/>
              </a:ext>
            </a:extLst>
          </p:cNvPr>
          <p:cNvSpPr/>
          <p:nvPr/>
        </p:nvSpPr>
        <p:spPr>
          <a:xfrm>
            <a:off x="1272724" y="1700808"/>
            <a:ext cx="171510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my_package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A08F064B-AEFF-D34D-A291-F4D6FCF586BF}"/>
              </a:ext>
            </a:extLst>
          </p:cNvPr>
          <p:cNvCxnSpPr>
            <a:cxnSpLocks/>
            <a:stCxn id="12" idx="2"/>
            <a:endCxn id="13" idx="1"/>
          </p:cNvCxnSpPr>
          <p:nvPr/>
        </p:nvCxnSpPr>
        <p:spPr>
          <a:xfrm rot="16200000" flipH="1">
            <a:off x="1032152" y="1640256"/>
            <a:ext cx="180020" cy="301124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33F8CA7-582A-7F40-8279-4234EA26241C}"/>
              </a:ext>
            </a:extLst>
          </p:cNvPr>
          <p:cNvSpPr/>
          <p:nvPr/>
        </p:nvSpPr>
        <p:spPr>
          <a:xfrm>
            <a:off x="2320112" y="2060848"/>
            <a:ext cx="289996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__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init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__.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0643F975-5629-C04F-AAE0-38BFFBF06087}"/>
              </a:ext>
            </a:extLst>
          </p:cNvPr>
          <p:cNvCxnSpPr>
            <a:cxnSpLocks/>
            <a:stCxn id="13" idx="2"/>
            <a:endCxn id="23" idx="1"/>
          </p:cNvCxnSpPr>
          <p:nvPr/>
        </p:nvCxnSpPr>
        <p:spPr>
          <a:xfrm rot="16200000" flipH="1">
            <a:off x="2135183" y="2055939"/>
            <a:ext cx="180020" cy="18983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63E8B58-7E4A-7842-9DA1-9D6FC87D260E}"/>
              </a:ext>
            </a:extLst>
          </p:cNvPr>
          <p:cNvSpPr/>
          <p:nvPr/>
        </p:nvSpPr>
        <p:spPr>
          <a:xfrm>
            <a:off x="2346305" y="2460579"/>
            <a:ext cx="2873767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first_module.py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2B3ACA3-8872-DE49-A0C9-7E25A9D9E447}"/>
              </a:ext>
            </a:extLst>
          </p:cNvPr>
          <p:cNvSpPr/>
          <p:nvPr/>
        </p:nvSpPr>
        <p:spPr>
          <a:xfrm>
            <a:off x="2359405" y="2860310"/>
            <a:ext cx="2860667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second_module.py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8961E8AD-1A37-A049-91C1-559E670D85FC}"/>
              </a:ext>
            </a:extLst>
          </p:cNvPr>
          <p:cNvCxnSpPr>
            <a:cxnSpLocks/>
            <a:stCxn id="13" idx="2"/>
            <a:endCxn id="27" idx="1"/>
          </p:cNvCxnSpPr>
          <p:nvPr/>
        </p:nvCxnSpPr>
        <p:spPr>
          <a:xfrm rot="16200000" flipH="1">
            <a:off x="1948414" y="2242707"/>
            <a:ext cx="579751" cy="216031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1B88ADDD-62C5-074F-9A5B-55942D0DA2F5}"/>
              </a:ext>
            </a:extLst>
          </p:cNvPr>
          <p:cNvCxnSpPr>
            <a:cxnSpLocks/>
            <a:stCxn id="13" idx="2"/>
            <a:endCxn id="28" idx="1"/>
          </p:cNvCxnSpPr>
          <p:nvPr/>
        </p:nvCxnSpPr>
        <p:spPr>
          <a:xfrm rot="16200000" flipH="1">
            <a:off x="1755098" y="2436023"/>
            <a:ext cx="979482" cy="229131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FAD8089-443F-9846-A313-274CD361F660}"/>
              </a:ext>
            </a:extLst>
          </p:cNvPr>
          <p:cNvSpPr/>
          <p:nvPr/>
        </p:nvSpPr>
        <p:spPr>
          <a:xfrm>
            <a:off x="2359405" y="3260041"/>
            <a:ext cx="2860667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my_subpackage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E438AAF-8343-C64C-9803-7781275FA9D2}"/>
              </a:ext>
            </a:extLst>
          </p:cNvPr>
          <p:cNvCxnSpPr>
            <a:cxnSpLocks/>
            <a:stCxn id="13" idx="2"/>
            <a:endCxn id="16" idx="1"/>
          </p:cNvCxnSpPr>
          <p:nvPr/>
        </p:nvCxnSpPr>
        <p:spPr>
          <a:xfrm rot="16200000" flipH="1">
            <a:off x="1555233" y="2635888"/>
            <a:ext cx="1379213" cy="229131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1B2DED1-0C42-0448-9C26-713E57959E08}"/>
              </a:ext>
            </a:extLst>
          </p:cNvPr>
          <p:cNvSpPr/>
          <p:nvPr/>
        </p:nvSpPr>
        <p:spPr>
          <a:xfrm>
            <a:off x="3131840" y="3802178"/>
            <a:ext cx="289996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__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init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__.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9C908E2-0C18-094E-B148-87F78451C44F}"/>
              </a:ext>
            </a:extLst>
          </p:cNvPr>
          <p:cNvCxnSpPr>
            <a:cxnSpLocks/>
            <a:endCxn id="20" idx="1"/>
          </p:cNvCxnSpPr>
          <p:nvPr/>
        </p:nvCxnSpPr>
        <p:spPr>
          <a:xfrm rot="16200000" flipH="1">
            <a:off x="2806766" y="3657123"/>
            <a:ext cx="362117" cy="288032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0EEA57B-A5D9-DA46-A498-40FBDC016DEE}"/>
              </a:ext>
            </a:extLst>
          </p:cNvPr>
          <p:cNvSpPr/>
          <p:nvPr/>
        </p:nvSpPr>
        <p:spPr>
          <a:xfrm>
            <a:off x="3131840" y="4191761"/>
            <a:ext cx="289996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DE1F0C9F-8736-6D4C-9641-4586E668D1DE}"/>
              </a:ext>
            </a:extLst>
          </p:cNvPr>
          <p:cNvCxnSpPr>
            <a:cxnSpLocks/>
            <a:endCxn id="25" idx="1"/>
          </p:cNvCxnSpPr>
          <p:nvPr/>
        </p:nvCxnSpPr>
        <p:spPr>
          <a:xfrm rot="16200000" flipH="1">
            <a:off x="2611974" y="3851915"/>
            <a:ext cx="751700" cy="288032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C53D0B0-B06E-604C-A134-3E7A485084D5}"/>
              </a:ext>
            </a:extLst>
          </p:cNvPr>
          <p:cNvSpPr/>
          <p:nvPr/>
        </p:nvSpPr>
        <p:spPr>
          <a:xfrm>
            <a:off x="1258888" y="4431856"/>
            <a:ext cx="2737048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err="1">
                <a:latin typeface="Roboto Mono" pitchFamily="2" charset="0"/>
                <a:ea typeface="Roboto Mono" pitchFamily="2" charset="0"/>
                <a:hlinkClick r:id="rId2"/>
              </a:rPr>
              <a:t>setup.py</a:t>
            </a:r>
            <a:endParaRPr lang="en-US" b="1" dirty="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C8961E7-B259-904B-9FE4-5B5A64B84FE3}"/>
              </a:ext>
            </a:extLst>
          </p:cNvPr>
          <p:cNvSpPr/>
          <p:nvPr/>
        </p:nvSpPr>
        <p:spPr>
          <a:xfrm>
            <a:off x="1258888" y="4791896"/>
            <a:ext cx="2593032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README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340939-46BF-1A43-B6FE-9BCDB4576EAC}"/>
              </a:ext>
            </a:extLst>
          </p:cNvPr>
          <p:cNvSpPr/>
          <p:nvPr/>
        </p:nvSpPr>
        <p:spPr>
          <a:xfrm>
            <a:off x="1272724" y="5151936"/>
            <a:ext cx="243518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LICENSE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66021BE-2D37-0C41-A497-B78FDD3828FC}"/>
              </a:ext>
            </a:extLst>
          </p:cNvPr>
          <p:cNvSpPr/>
          <p:nvPr/>
        </p:nvSpPr>
        <p:spPr>
          <a:xfrm>
            <a:off x="1258888" y="5504602"/>
            <a:ext cx="243518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requirements.txt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DBE3EC-F121-3E41-ABE0-C830E1EFCBBC}"/>
              </a:ext>
            </a:extLst>
          </p:cNvPr>
          <p:cNvSpPr/>
          <p:nvPr/>
        </p:nvSpPr>
        <p:spPr>
          <a:xfrm>
            <a:off x="1258888" y="5877272"/>
            <a:ext cx="243518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gitignore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2131A269-D8F4-9944-A3B5-705A3D84F574}"/>
              </a:ext>
            </a:extLst>
          </p:cNvPr>
          <p:cNvCxnSpPr>
            <a:cxnSpLocks/>
            <a:stCxn id="12" idx="2"/>
            <a:endCxn id="22" idx="1"/>
          </p:cNvCxnSpPr>
          <p:nvPr/>
        </p:nvCxnSpPr>
        <p:spPr>
          <a:xfrm rot="16200000" flipH="1">
            <a:off x="-340290" y="3012698"/>
            <a:ext cx="2911068" cy="28728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80BB85B7-67EA-A04D-86A7-08A51157EDE7}"/>
              </a:ext>
            </a:extLst>
          </p:cNvPr>
          <p:cNvCxnSpPr>
            <a:cxnSpLocks/>
            <a:stCxn id="12" idx="2"/>
            <a:endCxn id="30" idx="1"/>
          </p:cNvCxnSpPr>
          <p:nvPr/>
        </p:nvCxnSpPr>
        <p:spPr>
          <a:xfrm rot="16200000" flipH="1">
            <a:off x="-520310" y="3192718"/>
            <a:ext cx="3271108" cy="28728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65A85EA1-7835-9A49-BBDF-39A42F85CD97}"/>
              </a:ext>
            </a:extLst>
          </p:cNvPr>
          <p:cNvCxnSpPr>
            <a:cxnSpLocks/>
            <a:stCxn id="12" idx="2"/>
            <a:endCxn id="31" idx="1"/>
          </p:cNvCxnSpPr>
          <p:nvPr/>
        </p:nvCxnSpPr>
        <p:spPr>
          <a:xfrm rot="16200000" flipH="1">
            <a:off x="-693412" y="3365820"/>
            <a:ext cx="3631148" cy="301124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6E1A266F-0058-5841-A0FA-EA915A7B5A43}"/>
              </a:ext>
            </a:extLst>
          </p:cNvPr>
          <p:cNvCxnSpPr>
            <a:cxnSpLocks/>
            <a:stCxn id="12" idx="2"/>
            <a:endCxn id="33" idx="1"/>
          </p:cNvCxnSpPr>
          <p:nvPr/>
        </p:nvCxnSpPr>
        <p:spPr>
          <a:xfrm rot="16200000" flipH="1">
            <a:off x="-876663" y="3549071"/>
            <a:ext cx="3983814" cy="28728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B560F859-59F0-2947-9489-67AE1C8DEA9B}"/>
              </a:ext>
            </a:extLst>
          </p:cNvPr>
          <p:cNvCxnSpPr>
            <a:cxnSpLocks/>
            <a:stCxn id="12" idx="2"/>
            <a:endCxn id="34" idx="1"/>
          </p:cNvCxnSpPr>
          <p:nvPr/>
        </p:nvCxnSpPr>
        <p:spPr>
          <a:xfrm rot="16200000" flipH="1">
            <a:off x="-1062998" y="3735406"/>
            <a:ext cx="4356484" cy="28728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6CF55B9-5618-8847-998B-132EA2E9D2BA}"/>
              </a:ext>
            </a:extLst>
          </p:cNvPr>
          <p:cNvSpPr/>
          <p:nvPr/>
        </p:nvSpPr>
        <p:spPr>
          <a:xfrm>
            <a:off x="5094578" y="1978781"/>
            <a:ext cx="386991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setup.py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E2DA5E5-BC61-A34D-A37C-E33B2928911D}"/>
              </a:ext>
            </a:extLst>
          </p:cNvPr>
          <p:cNvSpPr/>
          <p:nvPr/>
        </p:nvSpPr>
        <p:spPr>
          <a:xfrm>
            <a:off x="5094578" y="2986893"/>
            <a:ext cx="3853942" cy="8640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Mono" pitchFamily="2" charset="0"/>
                <a:ea typeface="Roboto Mono" pitchFamily="2" charset="0"/>
              </a:rPr>
              <a:t> $ python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setup.py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install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3B83F1-936C-2344-9EE6-ED6928F8F76F}"/>
              </a:ext>
            </a:extLst>
          </p:cNvPr>
          <p:cNvSpPr/>
          <p:nvPr/>
        </p:nvSpPr>
        <p:spPr>
          <a:xfrm>
            <a:off x="5094578" y="4047615"/>
            <a:ext cx="3844591" cy="864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pip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D7E369E-2C84-974C-A51C-F6B72621E943}"/>
              </a:ext>
            </a:extLst>
          </p:cNvPr>
          <p:cNvSpPr/>
          <p:nvPr/>
        </p:nvSpPr>
        <p:spPr>
          <a:xfrm>
            <a:off x="5094578" y="5055727"/>
            <a:ext cx="3844591" cy="86409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Mono" pitchFamily="2" charset="0"/>
                <a:ea typeface="Roboto Mono" pitchFamily="2" charset="0"/>
              </a:rPr>
              <a:t>$ pip install .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7E625EF-F562-2242-8E46-14BAE58F724F}"/>
              </a:ext>
            </a:extLst>
          </p:cNvPr>
          <p:cNvSpPr/>
          <p:nvPr/>
        </p:nvSpPr>
        <p:spPr>
          <a:xfrm>
            <a:off x="4917637" y="5247150"/>
            <a:ext cx="3844591" cy="86409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Mono" pitchFamily="2" charset="0"/>
                <a:ea typeface="Roboto Mono" pitchFamily="2" charset="0"/>
              </a:rPr>
              <a:t>$ pip install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Roboto Mono" pitchFamily="2" charset="0"/>
                <a:ea typeface="Roboto Mono" pitchFamily="2" charset="0"/>
              </a:rPr>
              <a:t>–e 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.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3679578-034A-C641-9B98-529CAFD24D02}"/>
              </a:ext>
            </a:extLst>
          </p:cNvPr>
          <p:cNvSpPr/>
          <p:nvPr/>
        </p:nvSpPr>
        <p:spPr>
          <a:xfrm>
            <a:off x="4740696" y="5445224"/>
            <a:ext cx="3844591" cy="86409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Mono" pitchFamily="2" charset="0"/>
                <a:ea typeface="Roboto Mono" pitchFamily="2" charset="0"/>
              </a:rPr>
              <a:t>$ pip --help</a:t>
            </a:r>
          </a:p>
        </p:txBody>
      </p:sp>
    </p:spTree>
    <p:extLst>
      <p:ext uri="{BB962C8B-B14F-4D97-AF65-F5344CB8AC3E}">
        <p14:creationId xmlns:p14="http://schemas.microsoft.com/office/powerpoint/2010/main" val="123428965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Python2 to Python3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29</a:t>
            </a:fld>
            <a:endParaRPr lang="pt-BR" altLang="x-none" dirty="0"/>
          </a:p>
        </p:txBody>
      </p:sp>
    </p:spTree>
    <p:extLst>
      <p:ext uri="{BB962C8B-B14F-4D97-AF65-F5344CB8AC3E}">
        <p14:creationId xmlns:p14="http://schemas.microsoft.com/office/powerpoint/2010/main" val="84400312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rgbClr val="000000"/>
                </a:solidFill>
                <a:latin typeface="Lato" charset="0"/>
              </a:rPr>
              <a:t>Basics</a:t>
            </a:r>
            <a:r>
              <a:rPr lang="pt-BR" altLang="x-none" dirty="0">
                <a:solidFill>
                  <a:srgbClr val="000000"/>
                </a:solidFill>
                <a:latin typeface="Lato" charset="0"/>
              </a:rPr>
              <a:t> 3 – </a:t>
            </a:r>
            <a:r>
              <a:rPr lang="pt-BR" altLang="x-none" dirty="0" err="1">
                <a:solidFill>
                  <a:srgbClr val="000000"/>
                </a:solidFill>
                <a:latin typeface="Lato" charset="0"/>
              </a:rPr>
              <a:t>Table</a:t>
            </a:r>
            <a:r>
              <a:rPr lang="pt-BR" altLang="x-none" dirty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dirty="0" err="1">
                <a:solidFill>
                  <a:srgbClr val="000000"/>
                </a:solidFill>
                <a:latin typeface="Lato" charset="0"/>
              </a:rPr>
              <a:t>of</a:t>
            </a:r>
            <a:r>
              <a:rPr lang="pt-BR" altLang="x-none" dirty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dirty="0" err="1">
                <a:solidFill>
                  <a:srgbClr val="000000"/>
                </a:solidFill>
                <a:latin typeface="Lato" charset="0"/>
              </a:rPr>
              <a:t>Contents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</a:t>
            </a:fld>
            <a:endParaRPr lang="pt-BR" altLang="x-non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EC6873-2098-DA40-A1AD-9D455CDBAE6A}"/>
              </a:ext>
            </a:extLst>
          </p:cNvPr>
          <p:cNvSpPr txBox="1"/>
          <p:nvPr/>
        </p:nvSpPr>
        <p:spPr>
          <a:xfrm>
            <a:off x="5640384" y="1499791"/>
            <a:ext cx="3134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__main__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FC5DE8-EA5E-6B4A-91D1-F702883C78B9}"/>
              </a:ext>
            </a:extLst>
          </p:cNvPr>
          <p:cNvSpPr txBox="1"/>
          <p:nvPr/>
        </p:nvSpPr>
        <p:spPr>
          <a:xfrm>
            <a:off x="3841284" y="2520480"/>
            <a:ext cx="3134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__</a:t>
            </a:r>
            <a:r>
              <a:rPr lang="en-US" sz="4800" dirty="0" err="1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init</a:t>
            </a:r>
            <a:r>
              <a:rPr lang="en-US" sz="4800" dirty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__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326352-7F17-6F43-ACCB-37FA3258ABC7}"/>
              </a:ext>
            </a:extLst>
          </p:cNvPr>
          <p:cNvSpPr txBox="1"/>
          <p:nvPr/>
        </p:nvSpPr>
        <p:spPr>
          <a:xfrm>
            <a:off x="4572000" y="4615392"/>
            <a:ext cx="12907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pip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E885CF-7C1A-F547-9299-4D41F66DC3F1}"/>
              </a:ext>
            </a:extLst>
          </p:cNvPr>
          <p:cNvSpPr txBox="1"/>
          <p:nvPr/>
        </p:nvSpPr>
        <p:spPr>
          <a:xfrm>
            <a:off x="6228184" y="5363256"/>
            <a:ext cx="20281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conda</a:t>
            </a:r>
            <a:endParaRPr lang="en-US" sz="4800" dirty="0"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  <a:solidFill>
                <a:schemeClr val="accent3">
                  <a:lumMod val="40000"/>
                  <a:lumOff val="60000"/>
                </a:schemeClr>
              </a:solidFill>
              <a:latin typeface="Roboto Mono" pitchFamily="2" charset="0"/>
              <a:ea typeface="Roboto Mono" pitchFamily="2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C56B1B-C3E5-E148-BA51-DA337F5E58A5}"/>
              </a:ext>
            </a:extLst>
          </p:cNvPr>
          <p:cNvSpPr txBox="1"/>
          <p:nvPr/>
        </p:nvSpPr>
        <p:spPr>
          <a:xfrm>
            <a:off x="5675147" y="3454046"/>
            <a:ext cx="3134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setup.py</a:t>
            </a:r>
            <a:endParaRPr lang="en-US" sz="4800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  <a:latin typeface="Roboto Mono" pitchFamily="2" charset="0"/>
              <a:ea typeface="Roboto Mono" pitchFamily="2" charset="0"/>
              <a:cs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2A4711-DA4D-3646-B713-2D47C414FCB5}"/>
              </a:ext>
            </a:extLst>
          </p:cNvPr>
          <p:cNvSpPr/>
          <p:nvPr/>
        </p:nvSpPr>
        <p:spPr>
          <a:xfrm>
            <a:off x="3257048" y="1459759"/>
            <a:ext cx="5617195" cy="493604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tângulo 5"/>
          <p:cNvSpPr>
            <a:spLocks noChangeArrowheads="1"/>
          </p:cNvSpPr>
          <p:nvPr/>
        </p:nvSpPr>
        <p:spPr bwMode="auto">
          <a:xfrm>
            <a:off x="539750" y="1423808"/>
            <a:ext cx="4032250" cy="4225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pt-BR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(Re)</a:t>
            </a:r>
            <a:r>
              <a:rPr lang="pt-BR" sz="24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using</a:t>
            </a:r>
            <a:r>
              <a:rPr lang="pt-BR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24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code</a:t>
            </a:r>
            <a:endParaRPr lang="pt-BR" sz="24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pt-BR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Modules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pt-BR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Packages</a:t>
            </a:r>
            <a:endParaRPr lang="pt-BR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pt-BR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Python2 </a:t>
            </a:r>
            <a:r>
              <a:rPr lang="pt-BR" sz="24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</a:t>
            </a:r>
            <a:r>
              <a:rPr lang="pt-BR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Python3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External packages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pt-BR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Virtual </a:t>
            </a:r>
            <a:r>
              <a:rPr lang="pt-BR" sz="24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Environments</a:t>
            </a:r>
            <a:endParaRPr lang="pt-BR" sz="24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pt-BR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Conda </a:t>
            </a:r>
            <a:r>
              <a:rPr lang="pt-BR" sz="24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and</a:t>
            </a:r>
            <a:r>
              <a:rPr lang="pt-BR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Anaconda</a:t>
            </a:r>
          </a:p>
        </p:txBody>
      </p:sp>
    </p:spTree>
    <p:extLst>
      <p:ext uri="{BB962C8B-B14F-4D97-AF65-F5344CB8AC3E}">
        <p14:creationId xmlns:p14="http://schemas.microsoft.com/office/powerpoint/2010/main" val="82702839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Python2 to Python3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30</a:t>
            </a:fld>
            <a:endParaRPr lang="pt-BR" altLang="x-none" dirty="0"/>
          </a:p>
        </p:txBody>
      </p:sp>
    </p:spTree>
    <p:extLst>
      <p:ext uri="{BB962C8B-B14F-4D97-AF65-F5344CB8AC3E}">
        <p14:creationId xmlns:p14="http://schemas.microsoft.com/office/powerpoint/2010/main" val="352303452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Python2 to Python3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31</a:t>
            </a:fld>
            <a:endParaRPr lang="pt-BR" altLang="x-none" dirty="0"/>
          </a:p>
        </p:txBody>
      </p:sp>
    </p:spTree>
    <p:extLst>
      <p:ext uri="{BB962C8B-B14F-4D97-AF65-F5344CB8AC3E}">
        <p14:creationId xmlns:p14="http://schemas.microsoft.com/office/powerpoint/2010/main" val="251046665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Python2 to Python3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32</a:t>
            </a:fld>
            <a:endParaRPr lang="pt-BR" altLang="x-none" dirty="0"/>
          </a:p>
        </p:txBody>
      </p:sp>
    </p:spTree>
    <p:extLst>
      <p:ext uri="{BB962C8B-B14F-4D97-AF65-F5344CB8AC3E}">
        <p14:creationId xmlns:p14="http://schemas.microsoft.com/office/powerpoint/2010/main" val="34105094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Environments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33</a:t>
            </a:fld>
            <a:endParaRPr lang="pt-BR" altLang="x-non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EF9D99-1E8E-D948-AB97-9A45C482ED5E}"/>
              </a:ext>
            </a:extLst>
          </p:cNvPr>
          <p:cNvSpPr/>
          <p:nvPr/>
        </p:nvSpPr>
        <p:spPr>
          <a:xfrm>
            <a:off x="251520" y="5178896"/>
            <a:ext cx="1989584" cy="6983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33EBC9-129E-5841-B704-93969C1AC7E3}"/>
              </a:ext>
            </a:extLst>
          </p:cNvPr>
          <p:cNvSpPr/>
          <p:nvPr/>
        </p:nvSpPr>
        <p:spPr>
          <a:xfrm>
            <a:off x="2483768" y="5175448"/>
            <a:ext cx="6454081" cy="6983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usr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/bin/python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4F4AAF-58B4-694E-B3AE-E5B380933AF6}"/>
              </a:ext>
            </a:extLst>
          </p:cNvPr>
          <p:cNvSpPr/>
          <p:nvPr/>
        </p:nvSpPr>
        <p:spPr>
          <a:xfrm>
            <a:off x="251520" y="1988840"/>
            <a:ext cx="1989584" cy="2952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56A815-2907-8B42-9EA2-B4D66025D345}"/>
              </a:ext>
            </a:extLst>
          </p:cNvPr>
          <p:cNvSpPr/>
          <p:nvPr/>
        </p:nvSpPr>
        <p:spPr>
          <a:xfrm>
            <a:off x="6948264" y="4232448"/>
            <a:ext cx="1989585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user_3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40643E-347E-D341-B20B-CC9D220D54FA}"/>
              </a:ext>
            </a:extLst>
          </p:cNvPr>
          <p:cNvCxnSpPr>
            <a:cxnSpLocks/>
          </p:cNvCxnSpPr>
          <p:nvPr/>
        </p:nvCxnSpPr>
        <p:spPr>
          <a:xfrm>
            <a:off x="3495358" y="1412776"/>
            <a:ext cx="0" cy="3690664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4010CBF-D2FD-2A47-8A03-4808AF40AC0B}"/>
              </a:ext>
            </a:extLst>
          </p:cNvPr>
          <p:cNvSpPr/>
          <p:nvPr/>
        </p:nvSpPr>
        <p:spPr>
          <a:xfrm>
            <a:off x="4716016" y="4235896"/>
            <a:ext cx="198958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user_2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29555A4-FD3F-9241-B172-3BB2E9169EA8}"/>
              </a:ext>
            </a:extLst>
          </p:cNvPr>
          <p:cNvSpPr/>
          <p:nvPr/>
        </p:nvSpPr>
        <p:spPr>
          <a:xfrm>
            <a:off x="3275856" y="1125538"/>
            <a:ext cx="432048" cy="432048"/>
          </a:xfrm>
          <a:prstGeom prst="ellips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D77EDA-9F93-8C43-845E-B3C6657BE367}"/>
              </a:ext>
            </a:extLst>
          </p:cNvPr>
          <p:cNvSpPr/>
          <p:nvPr/>
        </p:nvSpPr>
        <p:spPr>
          <a:xfrm>
            <a:off x="2483768" y="4239344"/>
            <a:ext cx="198958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user_1</a:t>
            </a:r>
          </a:p>
        </p:txBody>
      </p:sp>
    </p:spTree>
    <p:extLst>
      <p:ext uri="{BB962C8B-B14F-4D97-AF65-F5344CB8AC3E}">
        <p14:creationId xmlns:p14="http://schemas.microsoft.com/office/powerpoint/2010/main" val="362949942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Environments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34</a:t>
            </a:fld>
            <a:endParaRPr lang="pt-BR" altLang="x-non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EF9D99-1E8E-D948-AB97-9A45C482ED5E}"/>
              </a:ext>
            </a:extLst>
          </p:cNvPr>
          <p:cNvSpPr/>
          <p:nvPr/>
        </p:nvSpPr>
        <p:spPr>
          <a:xfrm>
            <a:off x="251520" y="5178896"/>
            <a:ext cx="1989584" cy="6983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33EBC9-129E-5841-B704-93969C1AC7E3}"/>
              </a:ext>
            </a:extLst>
          </p:cNvPr>
          <p:cNvSpPr/>
          <p:nvPr/>
        </p:nvSpPr>
        <p:spPr>
          <a:xfrm>
            <a:off x="2483768" y="5175448"/>
            <a:ext cx="6454081" cy="6983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usr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/bin/python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4F4AAF-58B4-694E-B3AE-E5B380933AF6}"/>
              </a:ext>
            </a:extLst>
          </p:cNvPr>
          <p:cNvSpPr/>
          <p:nvPr/>
        </p:nvSpPr>
        <p:spPr>
          <a:xfrm>
            <a:off x="251520" y="1988840"/>
            <a:ext cx="1989584" cy="2952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56A815-2907-8B42-9EA2-B4D66025D345}"/>
              </a:ext>
            </a:extLst>
          </p:cNvPr>
          <p:cNvSpPr/>
          <p:nvPr/>
        </p:nvSpPr>
        <p:spPr>
          <a:xfrm>
            <a:off x="6948264" y="4232448"/>
            <a:ext cx="1989585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user_3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40643E-347E-D341-B20B-CC9D220D54FA}"/>
              </a:ext>
            </a:extLst>
          </p:cNvPr>
          <p:cNvCxnSpPr>
            <a:cxnSpLocks/>
          </p:cNvCxnSpPr>
          <p:nvPr/>
        </p:nvCxnSpPr>
        <p:spPr>
          <a:xfrm>
            <a:off x="3495358" y="1412776"/>
            <a:ext cx="0" cy="3690664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4010CBF-D2FD-2A47-8A03-4808AF40AC0B}"/>
              </a:ext>
            </a:extLst>
          </p:cNvPr>
          <p:cNvSpPr/>
          <p:nvPr/>
        </p:nvSpPr>
        <p:spPr>
          <a:xfrm>
            <a:off x="4716016" y="4235896"/>
            <a:ext cx="198958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user_2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29555A4-FD3F-9241-B172-3BB2E9169EA8}"/>
              </a:ext>
            </a:extLst>
          </p:cNvPr>
          <p:cNvSpPr/>
          <p:nvPr/>
        </p:nvSpPr>
        <p:spPr>
          <a:xfrm>
            <a:off x="3275856" y="1125538"/>
            <a:ext cx="432048" cy="432048"/>
          </a:xfrm>
          <a:prstGeom prst="ellips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D77EDA-9F93-8C43-845E-B3C6657BE367}"/>
              </a:ext>
            </a:extLst>
          </p:cNvPr>
          <p:cNvSpPr/>
          <p:nvPr/>
        </p:nvSpPr>
        <p:spPr>
          <a:xfrm>
            <a:off x="2483768" y="4239344"/>
            <a:ext cx="198958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user_1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4420E3-2ED6-DE4A-B84D-903940D9CC30}"/>
              </a:ext>
            </a:extLst>
          </p:cNvPr>
          <p:cNvSpPr/>
          <p:nvPr/>
        </p:nvSpPr>
        <p:spPr>
          <a:xfrm>
            <a:off x="4716016" y="3415208"/>
            <a:ext cx="198958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venv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689907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Environments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35</a:t>
            </a:fld>
            <a:endParaRPr lang="pt-BR" altLang="x-non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EF9D99-1E8E-D948-AB97-9A45C482ED5E}"/>
              </a:ext>
            </a:extLst>
          </p:cNvPr>
          <p:cNvSpPr/>
          <p:nvPr/>
        </p:nvSpPr>
        <p:spPr>
          <a:xfrm>
            <a:off x="251520" y="5178896"/>
            <a:ext cx="1989584" cy="6983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33EBC9-129E-5841-B704-93969C1AC7E3}"/>
              </a:ext>
            </a:extLst>
          </p:cNvPr>
          <p:cNvSpPr/>
          <p:nvPr/>
        </p:nvSpPr>
        <p:spPr>
          <a:xfrm>
            <a:off x="2483768" y="5175448"/>
            <a:ext cx="6454081" cy="6983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usr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/bin/python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4F4AAF-58B4-694E-B3AE-E5B380933AF6}"/>
              </a:ext>
            </a:extLst>
          </p:cNvPr>
          <p:cNvSpPr/>
          <p:nvPr/>
        </p:nvSpPr>
        <p:spPr>
          <a:xfrm>
            <a:off x="251520" y="1988840"/>
            <a:ext cx="1989584" cy="2952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56A815-2907-8B42-9EA2-B4D66025D345}"/>
              </a:ext>
            </a:extLst>
          </p:cNvPr>
          <p:cNvSpPr/>
          <p:nvPr/>
        </p:nvSpPr>
        <p:spPr>
          <a:xfrm>
            <a:off x="6948264" y="4232448"/>
            <a:ext cx="1989585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user_3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40643E-347E-D341-B20B-CC9D220D54FA}"/>
              </a:ext>
            </a:extLst>
          </p:cNvPr>
          <p:cNvCxnSpPr>
            <a:cxnSpLocks/>
          </p:cNvCxnSpPr>
          <p:nvPr/>
        </p:nvCxnSpPr>
        <p:spPr>
          <a:xfrm>
            <a:off x="3495358" y="1412776"/>
            <a:ext cx="0" cy="376267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4010CBF-D2FD-2A47-8A03-4808AF40AC0B}"/>
              </a:ext>
            </a:extLst>
          </p:cNvPr>
          <p:cNvSpPr/>
          <p:nvPr/>
        </p:nvSpPr>
        <p:spPr>
          <a:xfrm>
            <a:off x="4716016" y="4235896"/>
            <a:ext cx="198958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user_2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29555A4-FD3F-9241-B172-3BB2E9169EA8}"/>
              </a:ext>
            </a:extLst>
          </p:cNvPr>
          <p:cNvSpPr/>
          <p:nvPr/>
        </p:nvSpPr>
        <p:spPr>
          <a:xfrm>
            <a:off x="3275856" y="1125538"/>
            <a:ext cx="432048" cy="432048"/>
          </a:xfrm>
          <a:prstGeom prst="ellips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D77EDA-9F93-8C43-845E-B3C6657BE367}"/>
              </a:ext>
            </a:extLst>
          </p:cNvPr>
          <p:cNvSpPr/>
          <p:nvPr/>
        </p:nvSpPr>
        <p:spPr>
          <a:xfrm>
            <a:off x="2483768" y="4239344"/>
            <a:ext cx="198958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user_1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4420E3-2ED6-DE4A-B84D-903940D9CC30}"/>
              </a:ext>
            </a:extLst>
          </p:cNvPr>
          <p:cNvSpPr/>
          <p:nvPr/>
        </p:nvSpPr>
        <p:spPr>
          <a:xfrm>
            <a:off x="4716016" y="3415208"/>
            <a:ext cx="198958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venv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7014D0-DE9C-B144-ABD5-923875266BC4}"/>
              </a:ext>
            </a:extLst>
          </p:cNvPr>
          <p:cNvSpPr/>
          <p:nvPr/>
        </p:nvSpPr>
        <p:spPr>
          <a:xfrm>
            <a:off x="4716016" y="2594520"/>
            <a:ext cx="93610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py36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579425A-3886-234A-87A9-24AEAE2F3A6B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5184068" y="1486952"/>
            <a:ext cx="0" cy="1107568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ECB9FFDC-282B-B946-A549-D1CE1E7E325A}"/>
              </a:ext>
            </a:extLst>
          </p:cNvPr>
          <p:cNvSpPr/>
          <p:nvPr/>
        </p:nvSpPr>
        <p:spPr>
          <a:xfrm>
            <a:off x="4968044" y="1131154"/>
            <a:ext cx="432048" cy="432048"/>
          </a:xfrm>
          <a:prstGeom prst="ellips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78858954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Environments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36</a:t>
            </a:fld>
            <a:endParaRPr lang="pt-BR" altLang="x-non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EF9D99-1E8E-D948-AB97-9A45C482ED5E}"/>
              </a:ext>
            </a:extLst>
          </p:cNvPr>
          <p:cNvSpPr/>
          <p:nvPr/>
        </p:nvSpPr>
        <p:spPr>
          <a:xfrm>
            <a:off x="251520" y="5178896"/>
            <a:ext cx="1989584" cy="6983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33EBC9-129E-5841-B704-93969C1AC7E3}"/>
              </a:ext>
            </a:extLst>
          </p:cNvPr>
          <p:cNvSpPr/>
          <p:nvPr/>
        </p:nvSpPr>
        <p:spPr>
          <a:xfrm>
            <a:off x="2483768" y="5175448"/>
            <a:ext cx="6454081" cy="6983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usr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/bin/python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4F4AAF-58B4-694E-B3AE-E5B380933AF6}"/>
              </a:ext>
            </a:extLst>
          </p:cNvPr>
          <p:cNvSpPr/>
          <p:nvPr/>
        </p:nvSpPr>
        <p:spPr>
          <a:xfrm>
            <a:off x="251520" y="1988840"/>
            <a:ext cx="1989584" cy="2952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56A815-2907-8B42-9EA2-B4D66025D345}"/>
              </a:ext>
            </a:extLst>
          </p:cNvPr>
          <p:cNvSpPr/>
          <p:nvPr/>
        </p:nvSpPr>
        <p:spPr>
          <a:xfrm>
            <a:off x="6948264" y="4232448"/>
            <a:ext cx="1989585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user_3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40643E-347E-D341-B20B-CC9D220D54FA}"/>
              </a:ext>
            </a:extLst>
          </p:cNvPr>
          <p:cNvCxnSpPr>
            <a:cxnSpLocks/>
          </p:cNvCxnSpPr>
          <p:nvPr/>
        </p:nvCxnSpPr>
        <p:spPr>
          <a:xfrm>
            <a:off x="3495358" y="1412776"/>
            <a:ext cx="0" cy="3690664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4010CBF-D2FD-2A47-8A03-4808AF40AC0B}"/>
              </a:ext>
            </a:extLst>
          </p:cNvPr>
          <p:cNvSpPr/>
          <p:nvPr/>
        </p:nvSpPr>
        <p:spPr>
          <a:xfrm>
            <a:off x="4716016" y="4235896"/>
            <a:ext cx="198958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user_2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29555A4-FD3F-9241-B172-3BB2E9169EA8}"/>
              </a:ext>
            </a:extLst>
          </p:cNvPr>
          <p:cNvSpPr/>
          <p:nvPr/>
        </p:nvSpPr>
        <p:spPr>
          <a:xfrm>
            <a:off x="3275856" y="1125538"/>
            <a:ext cx="432048" cy="432048"/>
          </a:xfrm>
          <a:prstGeom prst="ellips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D77EDA-9F93-8C43-845E-B3C6657BE367}"/>
              </a:ext>
            </a:extLst>
          </p:cNvPr>
          <p:cNvSpPr/>
          <p:nvPr/>
        </p:nvSpPr>
        <p:spPr>
          <a:xfrm>
            <a:off x="2483768" y="4239344"/>
            <a:ext cx="198958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user_1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4420E3-2ED6-DE4A-B84D-903940D9CC30}"/>
              </a:ext>
            </a:extLst>
          </p:cNvPr>
          <p:cNvSpPr/>
          <p:nvPr/>
        </p:nvSpPr>
        <p:spPr>
          <a:xfrm>
            <a:off x="4716016" y="3415208"/>
            <a:ext cx="198958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venv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7014D0-DE9C-B144-ABD5-923875266BC4}"/>
              </a:ext>
            </a:extLst>
          </p:cNvPr>
          <p:cNvSpPr/>
          <p:nvPr/>
        </p:nvSpPr>
        <p:spPr>
          <a:xfrm>
            <a:off x="4716016" y="2594520"/>
            <a:ext cx="93610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py36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CBB5FE-EAB0-6844-A851-2BFCCB1A3FCC}"/>
              </a:ext>
            </a:extLst>
          </p:cNvPr>
          <p:cNvGrpSpPr/>
          <p:nvPr/>
        </p:nvGrpSpPr>
        <p:grpSpPr>
          <a:xfrm>
            <a:off x="4968044" y="1131154"/>
            <a:ext cx="432048" cy="1463366"/>
            <a:chOff x="4968044" y="1131154"/>
            <a:chExt cx="432048" cy="1463366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579425A-3886-234A-87A9-24AEAE2F3A6B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5184068" y="1486952"/>
              <a:ext cx="0" cy="1107568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CB9FFDC-282B-B946-A549-D1CE1E7E325A}"/>
                </a:ext>
              </a:extLst>
            </p:cNvPr>
            <p:cNvSpPr/>
            <p:nvPr/>
          </p:nvSpPr>
          <p:spPr>
            <a:xfrm>
              <a:off x="4968044" y="1131154"/>
              <a:ext cx="432048" cy="432048"/>
            </a:xfrm>
            <a:prstGeom prst="ellips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D220A0F-DF0A-AB4F-AF2F-AF440F04E18E}"/>
              </a:ext>
            </a:extLst>
          </p:cNvPr>
          <p:cNvSpPr/>
          <p:nvPr/>
        </p:nvSpPr>
        <p:spPr>
          <a:xfrm>
            <a:off x="5769496" y="2594520"/>
            <a:ext cx="93610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py27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A1513F7-D19F-674A-B963-6BECA4D44DE7}"/>
              </a:ext>
            </a:extLst>
          </p:cNvPr>
          <p:cNvGrpSpPr/>
          <p:nvPr/>
        </p:nvGrpSpPr>
        <p:grpSpPr>
          <a:xfrm>
            <a:off x="6021524" y="1125538"/>
            <a:ext cx="432048" cy="1468982"/>
            <a:chOff x="6012160" y="1125538"/>
            <a:chExt cx="432048" cy="146898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A111F17-8593-634E-B41C-1E3A16C6C419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6228184" y="1481336"/>
              <a:ext cx="0" cy="1113184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18972B9-DDBE-7D40-9802-D28264D99725}"/>
                </a:ext>
              </a:extLst>
            </p:cNvPr>
            <p:cNvSpPr/>
            <p:nvPr/>
          </p:nvSpPr>
          <p:spPr>
            <a:xfrm>
              <a:off x="6012160" y="1125538"/>
              <a:ext cx="432048" cy="432048"/>
            </a:xfrm>
            <a:prstGeom prst="ellips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023525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Environments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37</a:t>
            </a:fld>
            <a:endParaRPr lang="pt-BR" altLang="x-non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EF9D99-1E8E-D948-AB97-9A45C482ED5E}"/>
              </a:ext>
            </a:extLst>
          </p:cNvPr>
          <p:cNvSpPr/>
          <p:nvPr/>
        </p:nvSpPr>
        <p:spPr>
          <a:xfrm>
            <a:off x="251520" y="5178896"/>
            <a:ext cx="1989584" cy="6983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33EBC9-129E-5841-B704-93969C1AC7E3}"/>
              </a:ext>
            </a:extLst>
          </p:cNvPr>
          <p:cNvSpPr/>
          <p:nvPr/>
        </p:nvSpPr>
        <p:spPr>
          <a:xfrm>
            <a:off x="2483768" y="5175448"/>
            <a:ext cx="6454081" cy="6983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usr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/bin/python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4F4AAF-58B4-694E-B3AE-E5B380933AF6}"/>
              </a:ext>
            </a:extLst>
          </p:cNvPr>
          <p:cNvSpPr/>
          <p:nvPr/>
        </p:nvSpPr>
        <p:spPr>
          <a:xfrm>
            <a:off x="251520" y="1988840"/>
            <a:ext cx="1989584" cy="2952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56A815-2907-8B42-9EA2-B4D66025D345}"/>
              </a:ext>
            </a:extLst>
          </p:cNvPr>
          <p:cNvSpPr/>
          <p:nvPr/>
        </p:nvSpPr>
        <p:spPr>
          <a:xfrm>
            <a:off x="6948264" y="4232448"/>
            <a:ext cx="1989585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user_3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40643E-347E-D341-B20B-CC9D220D54FA}"/>
              </a:ext>
            </a:extLst>
          </p:cNvPr>
          <p:cNvCxnSpPr>
            <a:cxnSpLocks/>
          </p:cNvCxnSpPr>
          <p:nvPr/>
        </p:nvCxnSpPr>
        <p:spPr>
          <a:xfrm>
            <a:off x="3495358" y="1412776"/>
            <a:ext cx="0" cy="3690664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4010CBF-D2FD-2A47-8A03-4808AF40AC0B}"/>
              </a:ext>
            </a:extLst>
          </p:cNvPr>
          <p:cNvSpPr/>
          <p:nvPr/>
        </p:nvSpPr>
        <p:spPr>
          <a:xfrm>
            <a:off x="4716016" y="4235896"/>
            <a:ext cx="198958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user_2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29555A4-FD3F-9241-B172-3BB2E9169EA8}"/>
              </a:ext>
            </a:extLst>
          </p:cNvPr>
          <p:cNvSpPr/>
          <p:nvPr/>
        </p:nvSpPr>
        <p:spPr>
          <a:xfrm>
            <a:off x="3275856" y="1125538"/>
            <a:ext cx="432048" cy="432048"/>
          </a:xfrm>
          <a:prstGeom prst="ellips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D77EDA-9F93-8C43-845E-B3C6657BE367}"/>
              </a:ext>
            </a:extLst>
          </p:cNvPr>
          <p:cNvSpPr/>
          <p:nvPr/>
        </p:nvSpPr>
        <p:spPr>
          <a:xfrm>
            <a:off x="2483768" y="4239344"/>
            <a:ext cx="198958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user_1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4420E3-2ED6-DE4A-B84D-903940D9CC30}"/>
              </a:ext>
            </a:extLst>
          </p:cNvPr>
          <p:cNvSpPr/>
          <p:nvPr/>
        </p:nvSpPr>
        <p:spPr>
          <a:xfrm>
            <a:off x="4716016" y="3415208"/>
            <a:ext cx="198958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venv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7014D0-DE9C-B144-ABD5-923875266BC4}"/>
              </a:ext>
            </a:extLst>
          </p:cNvPr>
          <p:cNvSpPr/>
          <p:nvPr/>
        </p:nvSpPr>
        <p:spPr>
          <a:xfrm>
            <a:off x="4716016" y="2594520"/>
            <a:ext cx="93610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py36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CBB5FE-EAB0-6844-A851-2BFCCB1A3FCC}"/>
              </a:ext>
            </a:extLst>
          </p:cNvPr>
          <p:cNvGrpSpPr/>
          <p:nvPr/>
        </p:nvGrpSpPr>
        <p:grpSpPr>
          <a:xfrm>
            <a:off x="4968044" y="1131154"/>
            <a:ext cx="432048" cy="1463366"/>
            <a:chOff x="4968044" y="1131154"/>
            <a:chExt cx="432048" cy="1463366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579425A-3886-234A-87A9-24AEAE2F3A6B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5184068" y="1486952"/>
              <a:ext cx="0" cy="1107568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CB9FFDC-282B-B946-A549-D1CE1E7E325A}"/>
                </a:ext>
              </a:extLst>
            </p:cNvPr>
            <p:cNvSpPr/>
            <p:nvPr/>
          </p:nvSpPr>
          <p:spPr>
            <a:xfrm>
              <a:off x="4968044" y="1131154"/>
              <a:ext cx="432048" cy="432048"/>
            </a:xfrm>
            <a:prstGeom prst="ellips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D220A0F-DF0A-AB4F-AF2F-AF440F04E18E}"/>
              </a:ext>
            </a:extLst>
          </p:cNvPr>
          <p:cNvSpPr/>
          <p:nvPr/>
        </p:nvSpPr>
        <p:spPr>
          <a:xfrm>
            <a:off x="5769496" y="2594520"/>
            <a:ext cx="93610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py27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A1513F7-D19F-674A-B963-6BECA4D44DE7}"/>
              </a:ext>
            </a:extLst>
          </p:cNvPr>
          <p:cNvGrpSpPr/>
          <p:nvPr/>
        </p:nvGrpSpPr>
        <p:grpSpPr>
          <a:xfrm>
            <a:off x="6021524" y="1125538"/>
            <a:ext cx="432048" cy="1468982"/>
            <a:chOff x="6012160" y="1125538"/>
            <a:chExt cx="432048" cy="146898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A111F17-8593-634E-B41C-1E3A16C6C419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6228184" y="1481336"/>
              <a:ext cx="0" cy="1113184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18972B9-DDBE-7D40-9802-D28264D99725}"/>
                </a:ext>
              </a:extLst>
            </p:cNvPr>
            <p:cNvSpPr/>
            <p:nvPr/>
          </p:nvSpPr>
          <p:spPr>
            <a:xfrm>
              <a:off x="6012160" y="1125538"/>
              <a:ext cx="432048" cy="432048"/>
            </a:xfrm>
            <a:prstGeom prst="ellips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</a:t>
              </a: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E349261-2BEC-2544-8919-A5AA4C5774F3}"/>
              </a:ext>
            </a:extLst>
          </p:cNvPr>
          <p:cNvCxnSpPr>
            <a:cxnSpLocks/>
          </p:cNvCxnSpPr>
          <p:nvPr/>
        </p:nvCxnSpPr>
        <p:spPr>
          <a:xfrm>
            <a:off x="4572000" y="5021088"/>
            <a:ext cx="223224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4655419-339D-0046-981B-8F82A18E6CA6}"/>
              </a:ext>
            </a:extLst>
          </p:cNvPr>
          <p:cNvCxnSpPr>
            <a:cxnSpLocks/>
          </p:cNvCxnSpPr>
          <p:nvPr/>
        </p:nvCxnSpPr>
        <p:spPr>
          <a:xfrm flipV="1">
            <a:off x="6804248" y="2060848"/>
            <a:ext cx="0" cy="296024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485FB52-548D-054F-8F93-1E5EF8AED0A0}"/>
              </a:ext>
            </a:extLst>
          </p:cNvPr>
          <p:cNvCxnSpPr>
            <a:cxnSpLocks/>
          </p:cNvCxnSpPr>
          <p:nvPr/>
        </p:nvCxnSpPr>
        <p:spPr>
          <a:xfrm flipV="1">
            <a:off x="4572000" y="1988840"/>
            <a:ext cx="0" cy="303224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77576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560" y="404813"/>
            <a:ext cx="7427912" cy="720725"/>
          </a:xfrm>
        </p:spPr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and Anaconda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38</a:t>
            </a:fld>
            <a:endParaRPr lang="pt-BR" altLang="x-non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DA3635-ADB5-BE48-9550-7554D75CB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406185"/>
            <a:ext cx="3001516" cy="150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5597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560" y="404813"/>
            <a:ext cx="7427912" cy="720725"/>
          </a:xfrm>
        </p:spPr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and Anaconda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39</a:t>
            </a:fld>
            <a:endParaRPr lang="pt-BR" altLang="x-none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EFFD46-61FD-CA4B-AEE7-92AE01D288C3}"/>
              </a:ext>
            </a:extLst>
          </p:cNvPr>
          <p:cNvGrpSpPr/>
          <p:nvPr/>
        </p:nvGrpSpPr>
        <p:grpSpPr>
          <a:xfrm>
            <a:off x="3418519" y="2785781"/>
            <a:ext cx="2689096" cy="1372508"/>
            <a:chOff x="3349815" y="2785781"/>
            <a:chExt cx="2689096" cy="137250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E9A457E-2F69-0D44-B04B-9A72AC7A4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9815" y="3078169"/>
              <a:ext cx="2689096" cy="108012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529A6D-9AA7-9B4D-AB7A-3E9E0D313C52}"/>
                </a:ext>
              </a:extLst>
            </p:cNvPr>
            <p:cNvSpPr txBox="1"/>
            <p:nvPr/>
          </p:nvSpPr>
          <p:spPr>
            <a:xfrm>
              <a:off x="4169219" y="2785781"/>
              <a:ext cx="10502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Helvetica" pitchFamily="2" charset="0"/>
                </a:rPr>
                <a:t>MINI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5DA3635-ADB5-BE48-9550-7554D75CB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2406185"/>
            <a:ext cx="3001516" cy="150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6059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(Re)using code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</a:t>
            </a:fld>
            <a:endParaRPr lang="pt-BR" altLang="x-none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17F20300-D462-184E-9D7F-BD3D04D1B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096" y="592607"/>
            <a:ext cx="4238625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pt-BR" altLang="x-none" sz="5400" dirty="0">
                <a:latin typeface="Calibri" charset="0"/>
                <a:ea typeface="Courier New" charset="0"/>
                <a:cs typeface="Courier New" charset="0"/>
              </a:rPr>
              <a:t>modules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5411009-7777-2941-9089-D24F54F7C456}"/>
              </a:ext>
            </a:extLst>
          </p:cNvPr>
          <p:cNvSpPr/>
          <p:nvPr/>
        </p:nvSpPr>
        <p:spPr>
          <a:xfrm>
            <a:off x="449530" y="1412776"/>
            <a:ext cx="8336632" cy="3449360"/>
          </a:xfrm>
          <a:prstGeom prst="roundRect">
            <a:avLst>
              <a:gd name="adj" fmla="val 264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#!/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usr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/bin/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env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python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""" This module, called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my_module.py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, contains a function that simulates a six side dice roll """ </a:t>
            </a:r>
          </a:p>
          <a:p>
            <a:endParaRPr lang="en-US" dirty="0">
              <a:solidFill>
                <a:schemeClr val="accent3">
                  <a:lumMod val="75000"/>
                </a:schemeClr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random</a:t>
            </a:r>
          </a:p>
          <a:p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def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roll_dice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():</a:t>
            </a:r>
          </a:p>
          <a:p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_min = 1</a:t>
            </a:r>
          </a:p>
          <a:p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_max = 6</a:t>
            </a:r>
          </a:p>
          <a:p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result = </a:t>
            </a:r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random.randint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(_min, _max)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return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result</a:t>
            </a:r>
          </a:p>
          <a:p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353854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560" y="404813"/>
            <a:ext cx="7427912" cy="720725"/>
          </a:xfrm>
        </p:spPr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and Anaconda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40</a:t>
            </a:fld>
            <a:endParaRPr lang="pt-BR" altLang="x-non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067AD5-2643-6548-922B-A6F6C4C10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950" y="3016830"/>
            <a:ext cx="2689096" cy="108012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6EFFD46-61FD-CA4B-AEE7-92AE01D288C3}"/>
              </a:ext>
            </a:extLst>
          </p:cNvPr>
          <p:cNvGrpSpPr/>
          <p:nvPr/>
        </p:nvGrpSpPr>
        <p:grpSpPr>
          <a:xfrm>
            <a:off x="3418519" y="2785781"/>
            <a:ext cx="2689096" cy="1372508"/>
            <a:chOff x="3349815" y="2785781"/>
            <a:chExt cx="2689096" cy="137250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E9A457E-2F69-0D44-B04B-9A72AC7A4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9815" y="3078169"/>
              <a:ext cx="2689096" cy="108012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529A6D-9AA7-9B4D-AB7A-3E9E0D313C52}"/>
                </a:ext>
              </a:extLst>
            </p:cNvPr>
            <p:cNvSpPr txBox="1"/>
            <p:nvPr/>
          </p:nvSpPr>
          <p:spPr>
            <a:xfrm>
              <a:off x="4169219" y="2785781"/>
              <a:ext cx="10502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Helvetica" pitchFamily="2" charset="0"/>
                </a:rPr>
                <a:t>MINI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5DA3635-ADB5-BE48-9550-7554D75CB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2406185"/>
            <a:ext cx="3001516" cy="150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666981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560" y="404813"/>
            <a:ext cx="7427912" cy="720725"/>
          </a:xfrm>
        </p:spPr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and Anaconda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3FF3F10-CEED-6048-9B6C-F77E412A5BC0}"/>
              </a:ext>
            </a:extLst>
          </p:cNvPr>
          <p:cNvSpPr/>
          <p:nvPr/>
        </p:nvSpPr>
        <p:spPr>
          <a:xfrm>
            <a:off x="6300487" y="2523818"/>
            <a:ext cx="2732023" cy="2675116"/>
          </a:xfrm>
          <a:prstGeom prst="ellipse">
            <a:avLst/>
          </a:prstGeom>
          <a:solidFill>
            <a:schemeClr val="accent3">
              <a:alpha val="1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41</a:t>
            </a:fld>
            <a:endParaRPr lang="pt-BR" altLang="x-none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9F9DB47-70F5-FF4B-89A1-4862235641A8}"/>
              </a:ext>
            </a:extLst>
          </p:cNvPr>
          <p:cNvGrpSpPr/>
          <p:nvPr/>
        </p:nvGrpSpPr>
        <p:grpSpPr>
          <a:xfrm>
            <a:off x="6321950" y="3016830"/>
            <a:ext cx="2689096" cy="1689093"/>
            <a:chOff x="6278696" y="3015022"/>
            <a:chExt cx="2689096" cy="168909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0067AD5-2643-6548-922B-A6F6C4C10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78696" y="3015022"/>
              <a:ext cx="2689096" cy="108012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2B0E51-5DAB-FD4C-A039-D88FD24A60B1}"/>
                </a:ext>
              </a:extLst>
            </p:cNvPr>
            <p:cNvSpPr txBox="1"/>
            <p:nvPr/>
          </p:nvSpPr>
          <p:spPr>
            <a:xfrm>
              <a:off x="6378610" y="3780785"/>
              <a:ext cx="250254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Command line virtual environment </a:t>
              </a:r>
              <a:r>
                <a:rPr lang="en-US" b="1" dirty="0"/>
                <a:t>and</a:t>
              </a:r>
              <a:r>
                <a:rPr lang="en-US" dirty="0"/>
                <a:t> package manager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6EFFD46-61FD-CA4B-AEE7-92AE01D288C3}"/>
              </a:ext>
            </a:extLst>
          </p:cNvPr>
          <p:cNvGrpSpPr/>
          <p:nvPr/>
        </p:nvGrpSpPr>
        <p:grpSpPr>
          <a:xfrm>
            <a:off x="3418519" y="2785781"/>
            <a:ext cx="2689096" cy="1372508"/>
            <a:chOff x="3349815" y="2785781"/>
            <a:chExt cx="2689096" cy="137250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E9A457E-2F69-0D44-B04B-9A72AC7A4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9815" y="3078169"/>
              <a:ext cx="2689096" cy="108012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529A6D-9AA7-9B4D-AB7A-3E9E0D313C52}"/>
                </a:ext>
              </a:extLst>
            </p:cNvPr>
            <p:cNvSpPr txBox="1"/>
            <p:nvPr/>
          </p:nvSpPr>
          <p:spPr>
            <a:xfrm>
              <a:off x="4169219" y="2785781"/>
              <a:ext cx="10502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Helvetica" pitchFamily="2" charset="0"/>
                </a:rPr>
                <a:t>MINI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5DA3635-ADB5-BE48-9550-7554D75CB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2406185"/>
            <a:ext cx="3001516" cy="150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94505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560" y="404813"/>
            <a:ext cx="7427912" cy="720725"/>
          </a:xfrm>
        </p:spPr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and Anaconda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CA4E45-9B4F-C84A-B7EE-DA04505C5061}"/>
              </a:ext>
            </a:extLst>
          </p:cNvPr>
          <p:cNvSpPr/>
          <p:nvPr/>
        </p:nvSpPr>
        <p:spPr>
          <a:xfrm>
            <a:off x="3372435" y="1916832"/>
            <a:ext cx="5651125" cy="3888432"/>
          </a:xfrm>
          <a:prstGeom prst="ellipse">
            <a:avLst/>
          </a:prstGeom>
          <a:solidFill>
            <a:schemeClr val="accent3">
              <a:alpha val="1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3FF3F10-CEED-6048-9B6C-F77E412A5BC0}"/>
              </a:ext>
            </a:extLst>
          </p:cNvPr>
          <p:cNvSpPr/>
          <p:nvPr/>
        </p:nvSpPr>
        <p:spPr>
          <a:xfrm>
            <a:off x="6300487" y="2523818"/>
            <a:ext cx="2732023" cy="2675116"/>
          </a:xfrm>
          <a:prstGeom prst="ellipse">
            <a:avLst/>
          </a:prstGeom>
          <a:solidFill>
            <a:schemeClr val="accent3">
              <a:alpha val="1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42</a:t>
            </a:fld>
            <a:endParaRPr lang="pt-BR" altLang="x-none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9F9DB47-70F5-FF4B-89A1-4862235641A8}"/>
              </a:ext>
            </a:extLst>
          </p:cNvPr>
          <p:cNvGrpSpPr/>
          <p:nvPr/>
        </p:nvGrpSpPr>
        <p:grpSpPr>
          <a:xfrm>
            <a:off x="6321950" y="3016830"/>
            <a:ext cx="2689096" cy="1689093"/>
            <a:chOff x="6278696" y="3015022"/>
            <a:chExt cx="2689096" cy="168909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0067AD5-2643-6548-922B-A6F6C4C10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78696" y="3015022"/>
              <a:ext cx="2689096" cy="108012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2B0E51-5DAB-FD4C-A039-D88FD24A60B1}"/>
                </a:ext>
              </a:extLst>
            </p:cNvPr>
            <p:cNvSpPr txBox="1"/>
            <p:nvPr/>
          </p:nvSpPr>
          <p:spPr>
            <a:xfrm>
              <a:off x="6378610" y="3780785"/>
              <a:ext cx="250254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Command line virtual environment </a:t>
              </a:r>
              <a:r>
                <a:rPr lang="en-US" b="1" dirty="0"/>
                <a:t>and</a:t>
              </a:r>
              <a:r>
                <a:rPr lang="en-US" dirty="0"/>
                <a:t> package manager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6EFFD46-61FD-CA4B-AEE7-92AE01D288C3}"/>
              </a:ext>
            </a:extLst>
          </p:cNvPr>
          <p:cNvGrpSpPr/>
          <p:nvPr/>
        </p:nvGrpSpPr>
        <p:grpSpPr>
          <a:xfrm>
            <a:off x="3418519" y="2785781"/>
            <a:ext cx="2689096" cy="2261718"/>
            <a:chOff x="3349815" y="2785781"/>
            <a:chExt cx="2689096" cy="226171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E9A457E-2F69-0D44-B04B-9A72AC7A4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9815" y="3078169"/>
              <a:ext cx="2689096" cy="108012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529A6D-9AA7-9B4D-AB7A-3E9E0D313C52}"/>
                </a:ext>
              </a:extLst>
            </p:cNvPr>
            <p:cNvSpPr txBox="1"/>
            <p:nvPr/>
          </p:nvSpPr>
          <p:spPr>
            <a:xfrm>
              <a:off x="4169219" y="2785781"/>
              <a:ext cx="10502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Helvetica" pitchFamily="2" charset="0"/>
                </a:rPr>
                <a:t>MINI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6A8E818-477E-6247-A0F4-7D3B55DCF2F3}"/>
                </a:ext>
              </a:extLst>
            </p:cNvPr>
            <p:cNvSpPr txBox="1"/>
            <p:nvPr/>
          </p:nvSpPr>
          <p:spPr>
            <a:xfrm>
              <a:off x="3443092" y="3847170"/>
              <a:ext cx="250254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= </a:t>
              </a:r>
              <a:r>
                <a:rPr lang="en-US" dirty="0" err="1"/>
                <a:t>conda</a:t>
              </a:r>
              <a:endParaRPr lang="en-US" dirty="0"/>
            </a:p>
            <a:p>
              <a:pPr algn="ctr"/>
              <a:r>
                <a:rPr lang="en-US" dirty="0"/>
                <a:t>+ base environment </a:t>
              </a:r>
            </a:p>
            <a:p>
              <a:pPr algn="ctr"/>
              <a:r>
                <a:rPr lang="en-US" dirty="0"/>
                <a:t>+ python</a:t>
              </a:r>
            </a:p>
            <a:p>
              <a:pPr algn="ctr"/>
              <a:r>
                <a:rPr lang="en-US" dirty="0"/>
                <a:t>+ base packages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5DA3635-ADB5-BE48-9550-7554D75CB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2406185"/>
            <a:ext cx="3001516" cy="150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2124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560" y="404813"/>
            <a:ext cx="7427912" cy="720725"/>
          </a:xfrm>
        </p:spPr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and Anaconda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87B948A-A509-6746-BDC8-4BB44D2B36B8}"/>
              </a:ext>
            </a:extLst>
          </p:cNvPr>
          <p:cNvSpPr/>
          <p:nvPr/>
        </p:nvSpPr>
        <p:spPr>
          <a:xfrm>
            <a:off x="107504" y="1340768"/>
            <a:ext cx="8928992" cy="4968552"/>
          </a:xfrm>
          <a:prstGeom prst="ellipse">
            <a:avLst/>
          </a:prstGeom>
          <a:solidFill>
            <a:schemeClr val="accent3">
              <a:alpha val="1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CA4E45-9B4F-C84A-B7EE-DA04505C5061}"/>
              </a:ext>
            </a:extLst>
          </p:cNvPr>
          <p:cNvSpPr/>
          <p:nvPr/>
        </p:nvSpPr>
        <p:spPr>
          <a:xfrm>
            <a:off x="3372435" y="1916832"/>
            <a:ext cx="5651125" cy="3888432"/>
          </a:xfrm>
          <a:prstGeom prst="ellipse">
            <a:avLst/>
          </a:prstGeom>
          <a:solidFill>
            <a:schemeClr val="accent3">
              <a:alpha val="1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3FF3F10-CEED-6048-9B6C-F77E412A5BC0}"/>
              </a:ext>
            </a:extLst>
          </p:cNvPr>
          <p:cNvSpPr/>
          <p:nvPr/>
        </p:nvSpPr>
        <p:spPr>
          <a:xfrm>
            <a:off x="6300487" y="2523818"/>
            <a:ext cx="2732023" cy="2675116"/>
          </a:xfrm>
          <a:prstGeom prst="ellipse">
            <a:avLst/>
          </a:prstGeom>
          <a:solidFill>
            <a:schemeClr val="accent3">
              <a:alpha val="1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43</a:t>
            </a:fld>
            <a:endParaRPr lang="pt-BR" altLang="x-none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9F9DB47-70F5-FF4B-89A1-4862235641A8}"/>
              </a:ext>
            </a:extLst>
          </p:cNvPr>
          <p:cNvGrpSpPr/>
          <p:nvPr/>
        </p:nvGrpSpPr>
        <p:grpSpPr>
          <a:xfrm>
            <a:off x="6321950" y="3016830"/>
            <a:ext cx="2689096" cy="1689093"/>
            <a:chOff x="6278696" y="3015022"/>
            <a:chExt cx="2689096" cy="168909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0067AD5-2643-6548-922B-A6F6C4C10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78696" y="3015022"/>
              <a:ext cx="2689096" cy="108012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2B0E51-5DAB-FD4C-A039-D88FD24A60B1}"/>
                </a:ext>
              </a:extLst>
            </p:cNvPr>
            <p:cNvSpPr txBox="1"/>
            <p:nvPr/>
          </p:nvSpPr>
          <p:spPr>
            <a:xfrm>
              <a:off x="6378610" y="3780785"/>
              <a:ext cx="250254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Command line virtual environment </a:t>
              </a:r>
              <a:r>
                <a:rPr lang="en-US" b="1" dirty="0"/>
                <a:t>and</a:t>
              </a:r>
              <a:r>
                <a:rPr lang="en-US" dirty="0"/>
                <a:t> package manager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6EFFD46-61FD-CA4B-AEE7-92AE01D288C3}"/>
              </a:ext>
            </a:extLst>
          </p:cNvPr>
          <p:cNvGrpSpPr/>
          <p:nvPr/>
        </p:nvGrpSpPr>
        <p:grpSpPr>
          <a:xfrm>
            <a:off x="3418519" y="2785781"/>
            <a:ext cx="2689096" cy="1984719"/>
            <a:chOff x="3349815" y="2785781"/>
            <a:chExt cx="2689096" cy="198471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E9A457E-2F69-0D44-B04B-9A72AC7A4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9815" y="3078169"/>
              <a:ext cx="2689096" cy="108012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529A6D-9AA7-9B4D-AB7A-3E9E0D313C52}"/>
                </a:ext>
              </a:extLst>
            </p:cNvPr>
            <p:cNvSpPr txBox="1"/>
            <p:nvPr/>
          </p:nvSpPr>
          <p:spPr>
            <a:xfrm>
              <a:off x="4169219" y="2785781"/>
              <a:ext cx="10502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Helvetica" pitchFamily="2" charset="0"/>
                </a:rPr>
                <a:t>MINI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6A8E818-477E-6247-A0F4-7D3B55DCF2F3}"/>
                </a:ext>
              </a:extLst>
            </p:cNvPr>
            <p:cNvSpPr txBox="1"/>
            <p:nvPr/>
          </p:nvSpPr>
          <p:spPr>
            <a:xfrm>
              <a:off x="3443092" y="3847170"/>
              <a:ext cx="250254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= </a:t>
              </a:r>
              <a:r>
                <a:rPr lang="en-US" dirty="0" err="1"/>
                <a:t>conda</a:t>
              </a:r>
              <a:endParaRPr lang="en-US" dirty="0"/>
            </a:p>
            <a:p>
              <a:pPr algn="ctr"/>
              <a:r>
                <a:rPr lang="en-US" dirty="0"/>
                <a:t>+ python</a:t>
              </a:r>
            </a:p>
            <a:p>
              <a:pPr algn="ctr"/>
              <a:r>
                <a:rPr lang="en-US" dirty="0"/>
                <a:t>+ base packages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926DEB9-CB36-534E-9EFB-92D2909FB4BC}"/>
              </a:ext>
            </a:extLst>
          </p:cNvPr>
          <p:cNvGrpSpPr/>
          <p:nvPr/>
        </p:nvGrpSpPr>
        <p:grpSpPr>
          <a:xfrm>
            <a:off x="251520" y="2406185"/>
            <a:ext cx="3001516" cy="2424088"/>
            <a:chOff x="302215" y="2360618"/>
            <a:chExt cx="3001516" cy="242408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5DA3635-ADB5-BE48-9550-7554D75CB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215" y="2360618"/>
              <a:ext cx="3001516" cy="150075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257EE8-63A5-D844-8159-FF46BE2E35C5}"/>
                </a:ext>
              </a:extLst>
            </p:cNvPr>
            <p:cNvSpPr txBox="1"/>
            <p:nvPr/>
          </p:nvSpPr>
          <p:spPr>
            <a:xfrm>
              <a:off x="551702" y="3861376"/>
              <a:ext cx="250254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= </a:t>
              </a:r>
              <a:r>
                <a:rPr lang="en-US" dirty="0" err="1"/>
                <a:t>miniconda</a:t>
              </a:r>
              <a:endParaRPr lang="en-US" dirty="0"/>
            </a:p>
            <a:p>
              <a:pPr algn="ctr"/>
              <a:r>
                <a:rPr lang="en-US" dirty="0"/>
                <a:t>+ more than 100 packages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3460072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Environments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44</a:t>
            </a:fld>
            <a:endParaRPr lang="pt-BR" altLang="x-non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EF9D99-1E8E-D948-AB97-9A45C482ED5E}"/>
              </a:ext>
            </a:extLst>
          </p:cNvPr>
          <p:cNvSpPr/>
          <p:nvPr/>
        </p:nvSpPr>
        <p:spPr>
          <a:xfrm>
            <a:off x="251520" y="5178896"/>
            <a:ext cx="1989584" cy="6983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33EBC9-129E-5841-B704-93969C1AC7E3}"/>
              </a:ext>
            </a:extLst>
          </p:cNvPr>
          <p:cNvSpPr/>
          <p:nvPr/>
        </p:nvSpPr>
        <p:spPr>
          <a:xfrm>
            <a:off x="2483768" y="5175448"/>
            <a:ext cx="6454081" cy="6983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usr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/bin/python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4F4AAF-58B4-694E-B3AE-E5B380933AF6}"/>
              </a:ext>
            </a:extLst>
          </p:cNvPr>
          <p:cNvSpPr/>
          <p:nvPr/>
        </p:nvSpPr>
        <p:spPr>
          <a:xfrm>
            <a:off x="251520" y="1988840"/>
            <a:ext cx="1989584" cy="2952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56A815-2907-8B42-9EA2-B4D66025D345}"/>
              </a:ext>
            </a:extLst>
          </p:cNvPr>
          <p:cNvSpPr/>
          <p:nvPr/>
        </p:nvSpPr>
        <p:spPr>
          <a:xfrm>
            <a:off x="6948264" y="4232448"/>
            <a:ext cx="1989585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user_3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40643E-347E-D341-B20B-CC9D220D54FA}"/>
              </a:ext>
            </a:extLst>
          </p:cNvPr>
          <p:cNvCxnSpPr>
            <a:cxnSpLocks/>
          </p:cNvCxnSpPr>
          <p:nvPr/>
        </p:nvCxnSpPr>
        <p:spPr>
          <a:xfrm>
            <a:off x="3495358" y="1412776"/>
            <a:ext cx="0" cy="3690664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4010CBF-D2FD-2A47-8A03-4808AF40AC0B}"/>
              </a:ext>
            </a:extLst>
          </p:cNvPr>
          <p:cNvSpPr/>
          <p:nvPr/>
        </p:nvSpPr>
        <p:spPr>
          <a:xfrm>
            <a:off x="4716016" y="4235896"/>
            <a:ext cx="198958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user_2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29555A4-FD3F-9241-B172-3BB2E9169EA8}"/>
              </a:ext>
            </a:extLst>
          </p:cNvPr>
          <p:cNvSpPr/>
          <p:nvPr/>
        </p:nvSpPr>
        <p:spPr>
          <a:xfrm>
            <a:off x="3275856" y="1125538"/>
            <a:ext cx="432048" cy="432048"/>
          </a:xfrm>
          <a:prstGeom prst="ellips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D77EDA-9F93-8C43-845E-B3C6657BE367}"/>
              </a:ext>
            </a:extLst>
          </p:cNvPr>
          <p:cNvSpPr/>
          <p:nvPr/>
        </p:nvSpPr>
        <p:spPr>
          <a:xfrm>
            <a:off x="2483768" y="4239344"/>
            <a:ext cx="198958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user_1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4420E3-2ED6-DE4A-B84D-903940D9CC30}"/>
              </a:ext>
            </a:extLst>
          </p:cNvPr>
          <p:cNvSpPr/>
          <p:nvPr/>
        </p:nvSpPr>
        <p:spPr>
          <a:xfrm>
            <a:off x="4716016" y="3415208"/>
            <a:ext cx="198958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venv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7014D0-DE9C-B144-ABD5-923875266BC4}"/>
              </a:ext>
            </a:extLst>
          </p:cNvPr>
          <p:cNvSpPr/>
          <p:nvPr/>
        </p:nvSpPr>
        <p:spPr>
          <a:xfrm>
            <a:off x="4716016" y="2594520"/>
            <a:ext cx="93610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py36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CBB5FE-EAB0-6844-A851-2BFCCB1A3FCC}"/>
              </a:ext>
            </a:extLst>
          </p:cNvPr>
          <p:cNvGrpSpPr/>
          <p:nvPr/>
        </p:nvGrpSpPr>
        <p:grpSpPr>
          <a:xfrm>
            <a:off x="4968044" y="1131154"/>
            <a:ext cx="432048" cy="1463366"/>
            <a:chOff x="4968044" y="1131154"/>
            <a:chExt cx="432048" cy="1463366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579425A-3886-234A-87A9-24AEAE2F3A6B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5184068" y="1486952"/>
              <a:ext cx="0" cy="1107568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CB9FFDC-282B-B946-A549-D1CE1E7E325A}"/>
                </a:ext>
              </a:extLst>
            </p:cNvPr>
            <p:cNvSpPr/>
            <p:nvPr/>
          </p:nvSpPr>
          <p:spPr>
            <a:xfrm>
              <a:off x="4968044" y="1131154"/>
              <a:ext cx="432048" cy="432048"/>
            </a:xfrm>
            <a:prstGeom prst="ellips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D220A0F-DF0A-AB4F-AF2F-AF440F04E18E}"/>
              </a:ext>
            </a:extLst>
          </p:cNvPr>
          <p:cNvSpPr/>
          <p:nvPr/>
        </p:nvSpPr>
        <p:spPr>
          <a:xfrm>
            <a:off x="5769496" y="2594520"/>
            <a:ext cx="93610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py27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A1513F7-D19F-674A-B963-6BECA4D44DE7}"/>
              </a:ext>
            </a:extLst>
          </p:cNvPr>
          <p:cNvGrpSpPr/>
          <p:nvPr/>
        </p:nvGrpSpPr>
        <p:grpSpPr>
          <a:xfrm>
            <a:off x="6021524" y="1125538"/>
            <a:ext cx="432048" cy="1468982"/>
            <a:chOff x="6012160" y="1125538"/>
            <a:chExt cx="432048" cy="146898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A111F17-8593-634E-B41C-1E3A16C6C419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6228184" y="1481336"/>
              <a:ext cx="0" cy="1113184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18972B9-DDBE-7D40-9802-D28264D99725}"/>
                </a:ext>
              </a:extLst>
            </p:cNvPr>
            <p:cNvSpPr/>
            <p:nvPr/>
          </p:nvSpPr>
          <p:spPr>
            <a:xfrm>
              <a:off x="6012160" y="1125538"/>
              <a:ext cx="432048" cy="432048"/>
            </a:xfrm>
            <a:prstGeom prst="ellips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</a:t>
              </a: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E349261-2BEC-2544-8919-A5AA4C5774F3}"/>
              </a:ext>
            </a:extLst>
          </p:cNvPr>
          <p:cNvCxnSpPr>
            <a:cxnSpLocks/>
          </p:cNvCxnSpPr>
          <p:nvPr/>
        </p:nvCxnSpPr>
        <p:spPr>
          <a:xfrm>
            <a:off x="6876827" y="5021088"/>
            <a:ext cx="223224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4655419-339D-0046-981B-8F82A18E6CA6}"/>
              </a:ext>
            </a:extLst>
          </p:cNvPr>
          <p:cNvCxnSpPr>
            <a:cxnSpLocks/>
          </p:cNvCxnSpPr>
          <p:nvPr/>
        </p:nvCxnSpPr>
        <p:spPr>
          <a:xfrm flipV="1">
            <a:off x="9036496" y="2036403"/>
            <a:ext cx="0" cy="296024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485FB52-548D-054F-8F93-1E5EF8AED0A0}"/>
              </a:ext>
            </a:extLst>
          </p:cNvPr>
          <p:cNvCxnSpPr>
            <a:cxnSpLocks/>
          </p:cNvCxnSpPr>
          <p:nvPr/>
        </p:nvCxnSpPr>
        <p:spPr>
          <a:xfrm flipV="1">
            <a:off x="6848589" y="1988840"/>
            <a:ext cx="0" cy="303224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C381D7AD-A6B1-9343-9E34-F0F9E487515D}"/>
              </a:ext>
            </a:extLst>
          </p:cNvPr>
          <p:cNvSpPr/>
          <p:nvPr/>
        </p:nvSpPr>
        <p:spPr>
          <a:xfrm>
            <a:off x="6946848" y="3411279"/>
            <a:ext cx="198958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venv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851BCE-E800-1545-BA7C-BAB85F4243E4}"/>
              </a:ext>
            </a:extLst>
          </p:cNvPr>
          <p:cNvSpPr/>
          <p:nvPr/>
        </p:nvSpPr>
        <p:spPr>
          <a:xfrm>
            <a:off x="6946848" y="2598440"/>
            <a:ext cx="198958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anaconda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54DE04E-3176-8245-AFC9-19CC80C719E7}"/>
              </a:ext>
            </a:extLst>
          </p:cNvPr>
          <p:cNvGrpSpPr/>
          <p:nvPr/>
        </p:nvGrpSpPr>
        <p:grpSpPr>
          <a:xfrm>
            <a:off x="7208275" y="1130054"/>
            <a:ext cx="432048" cy="1463366"/>
            <a:chOff x="4968044" y="1131154"/>
            <a:chExt cx="432048" cy="1463366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0124C35-D00D-5746-9637-226EDFEF3121}"/>
                </a:ext>
              </a:extLst>
            </p:cNvPr>
            <p:cNvCxnSpPr>
              <a:cxnSpLocks/>
            </p:cNvCxnSpPr>
            <p:nvPr/>
          </p:nvCxnSpPr>
          <p:spPr>
            <a:xfrm>
              <a:off x="5184068" y="1486952"/>
              <a:ext cx="0" cy="1107568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AFD12C5-6110-6E49-88EF-2366D780C86C}"/>
                </a:ext>
              </a:extLst>
            </p:cNvPr>
            <p:cNvSpPr/>
            <p:nvPr/>
          </p:nvSpPr>
          <p:spPr>
            <a:xfrm>
              <a:off x="4968044" y="1131154"/>
              <a:ext cx="432048" cy="432048"/>
            </a:xfrm>
            <a:prstGeom prst="ellips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9322406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Environments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45</a:t>
            </a:fld>
            <a:endParaRPr lang="pt-BR" altLang="x-non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EF9D99-1E8E-D948-AB97-9A45C482ED5E}"/>
              </a:ext>
            </a:extLst>
          </p:cNvPr>
          <p:cNvSpPr/>
          <p:nvPr/>
        </p:nvSpPr>
        <p:spPr>
          <a:xfrm>
            <a:off x="251520" y="5178896"/>
            <a:ext cx="1989584" cy="6983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33EBC9-129E-5841-B704-93969C1AC7E3}"/>
              </a:ext>
            </a:extLst>
          </p:cNvPr>
          <p:cNvSpPr/>
          <p:nvPr/>
        </p:nvSpPr>
        <p:spPr>
          <a:xfrm>
            <a:off x="2483768" y="5175448"/>
            <a:ext cx="6454081" cy="6983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usr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/bin/python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4F4AAF-58B4-694E-B3AE-E5B380933AF6}"/>
              </a:ext>
            </a:extLst>
          </p:cNvPr>
          <p:cNvSpPr/>
          <p:nvPr/>
        </p:nvSpPr>
        <p:spPr>
          <a:xfrm>
            <a:off x="251520" y="1988840"/>
            <a:ext cx="1989584" cy="2952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56A815-2907-8B42-9EA2-B4D66025D345}"/>
              </a:ext>
            </a:extLst>
          </p:cNvPr>
          <p:cNvSpPr/>
          <p:nvPr/>
        </p:nvSpPr>
        <p:spPr>
          <a:xfrm>
            <a:off x="6948264" y="4232448"/>
            <a:ext cx="1989585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user_3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40643E-347E-D341-B20B-CC9D220D54FA}"/>
              </a:ext>
            </a:extLst>
          </p:cNvPr>
          <p:cNvCxnSpPr>
            <a:cxnSpLocks/>
          </p:cNvCxnSpPr>
          <p:nvPr/>
        </p:nvCxnSpPr>
        <p:spPr>
          <a:xfrm>
            <a:off x="3495358" y="1412776"/>
            <a:ext cx="0" cy="3690664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4010CBF-D2FD-2A47-8A03-4808AF40AC0B}"/>
              </a:ext>
            </a:extLst>
          </p:cNvPr>
          <p:cNvSpPr/>
          <p:nvPr/>
        </p:nvSpPr>
        <p:spPr>
          <a:xfrm>
            <a:off x="4716016" y="4235896"/>
            <a:ext cx="198958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user_2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29555A4-FD3F-9241-B172-3BB2E9169EA8}"/>
              </a:ext>
            </a:extLst>
          </p:cNvPr>
          <p:cNvSpPr/>
          <p:nvPr/>
        </p:nvSpPr>
        <p:spPr>
          <a:xfrm>
            <a:off x="3275856" y="1125538"/>
            <a:ext cx="432048" cy="432048"/>
          </a:xfrm>
          <a:prstGeom prst="ellips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D77EDA-9F93-8C43-845E-B3C6657BE367}"/>
              </a:ext>
            </a:extLst>
          </p:cNvPr>
          <p:cNvSpPr/>
          <p:nvPr/>
        </p:nvSpPr>
        <p:spPr>
          <a:xfrm>
            <a:off x="2483768" y="4239344"/>
            <a:ext cx="198958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user_1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4420E3-2ED6-DE4A-B84D-903940D9CC30}"/>
              </a:ext>
            </a:extLst>
          </p:cNvPr>
          <p:cNvSpPr/>
          <p:nvPr/>
        </p:nvSpPr>
        <p:spPr>
          <a:xfrm>
            <a:off x="4716016" y="3415208"/>
            <a:ext cx="198958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venv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7014D0-DE9C-B144-ABD5-923875266BC4}"/>
              </a:ext>
            </a:extLst>
          </p:cNvPr>
          <p:cNvSpPr/>
          <p:nvPr/>
        </p:nvSpPr>
        <p:spPr>
          <a:xfrm>
            <a:off x="4716016" y="2594520"/>
            <a:ext cx="93610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py36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CBB5FE-EAB0-6844-A851-2BFCCB1A3FCC}"/>
              </a:ext>
            </a:extLst>
          </p:cNvPr>
          <p:cNvGrpSpPr/>
          <p:nvPr/>
        </p:nvGrpSpPr>
        <p:grpSpPr>
          <a:xfrm>
            <a:off x="4968044" y="1131154"/>
            <a:ext cx="432048" cy="1463366"/>
            <a:chOff x="4968044" y="1131154"/>
            <a:chExt cx="432048" cy="1463366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579425A-3886-234A-87A9-24AEAE2F3A6B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5184068" y="1486952"/>
              <a:ext cx="0" cy="1107568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CB9FFDC-282B-B946-A549-D1CE1E7E325A}"/>
                </a:ext>
              </a:extLst>
            </p:cNvPr>
            <p:cNvSpPr/>
            <p:nvPr/>
          </p:nvSpPr>
          <p:spPr>
            <a:xfrm>
              <a:off x="4968044" y="1131154"/>
              <a:ext cx="432048" cy="432048"/>
            </a:xfrm>
            <a:prstGeom prst="ellips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D220A0F-DF0A-AB4F-AF2F-AF440F04E18E}"/>
              </a:ext>
            </a:extLst>
          </p:cNvPr>
          <p:cNvSpPr/>
          <p:nvPr/>
        </p:nvSpPr>
        <p:spPr>
          <a:xfrm>
            <a:off x="5769496" y="2594520"/>
            <a:ext cx="93610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py27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A1513F7-D19F-674A-B963-6BECA4D44DE7}"/>
              </a:ext>
            </a:extLst>
          </p:cNvPr>
          <p:cNvGrpSpPr/>
          <p:nvPr/>
        </p:nvGrpSpPr>
        <p:grpSpPr>
          <a:xfrm>
            <a:off x="6021524" y="1125538"/>
            <a:ext cx="432048" cy="1468982"/>
            <a:chOff x="6012160" y="1125538"/>
            <a:chExt cx="432048" cy="146898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A111F17-8593-634E-B41C-1E3A16C6C419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6228184" y="1481336"/>
              <a:ext cx="0" cy="1113184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18972B9-DDBE-7D40-9802-D28264D99725}"/>
                </a:ext>
              </a:extLst>
            </p:cNvPr>
            <p:cNvSpPr/>
            <p:nvPr/>
          </p:nvSpPr>
          <p:spPr>
            <a:xfrm>
              <a:off x="6012160" y="1125538"/>
              <a:ext cx="432048" cy="432048"/>
            </a:xfrm>
            <a:prstGeom prst="ellips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</a:t>
              </a: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E349261-2BEC-2544-8919-A5AA4C5774F3}"/>
              </a:ext>
            </a:extLst>
          </p:cNvPr>
          <p:cNvCxnSpPr>
            <a:cxnSpLocks/>
          </p:cNvCxnSpPr>
          <p:nvPr/>
        </p:nvCxnSpPr>
        <p:spPr>
          <a:xfrm>
            <a:off x="6876827" y="5021088"/>
            <a:ext cx="223224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4655419-339D-0046-981B-8F82A18E6CA6}"/>
              </a:ext>
            </a:extLst>
          </p:cNvPr>
          <p:cNvCxnSpPr>
            <a:cxnSpLocks/>
          </p:cNvCxnSpPr>
          <p:nvPr/>
        </p:nvCxnSpPr>
        <p:spPr>
          <a:xfrm flipV="1">
            <a:off x="9036496" y="2036403"/>
            <a:ext cx="0" cy="296024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485FB52-548D-054F-8F93-1E5EF8AED0A0}"/>
              </a:ext>
            </a:extLst>
          </p:cNvPr>
          <p:cNvCxnSpPr>
            <a:cxnSpLocks/>
          </p:cNvCxnSpPr>
          <p:nvPr/>
        </p:nvCxnSpPr>
        <p:spPr>
          <a:xfrm flipV="1">
            <a:off x="6848589" y="1988840"/>
            <a:ext cx="0" cy="303224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C381D7AD-A6B1-9343-9E34-F0F9E487515D}"/>
              </a:ext>
            </a:extLst>
          </p:cNvPr>
          <p:cNvSpPr/>
          <p:nvPr/>
        </p:nvSpPr>
        <p:spPr>
          <a:xfrm>
            <a:off x="6946848" y="3411279"/>
            <a:ext cx="198958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venv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851BCE-E800-1545-BA7C-BAB85F4243E4}"/>
              </a:ext>
            </a:extLst>
          </p:cNvPr>
          <p:cNvSpPr/>
          <p:nvPr/>
        </p:nvSpPr>
        <p:spPr>
          <a:xfrm>
            <a:off x="6946848" y="2598440"/>
            <a:ext cx="198958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anaconda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1F259AB-6020-4A43-AD55-4DE2AD49EEE7}"/>
              </a:ext>
            </a:extLst>
          </p:cNvPr>
          <p:cNvSpPr/>
          <p:nvPr/>
        </p:nvSpPr>
        <p:spPr>
          <a:xfrm>
            <a:off x="7941640" y="2062665"/>
            <a:ext cx="974790" cy="407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py27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05851E4-2194-7543-8DEF-ABAE4D10082D}"/>
              </a:ext>
            </a:extLst>
          </p:cNvPr>
          <p:cNvGrpSpPr/>
          <p:nvPr/>
        </p:nvGrpSpPr>
        <p:grpSpPr>
          <a:xfrm>
            <a:off x="7208275" y="1130054"/>
            <a:ext cx="432048" cy="1463366"/>
            <a:chOff x="4968044" y="1131154"/>
            <a:chExt cx="432048" cy="1463366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A82BBF1-E44E-8543-8459-1B82DC09FE4E}"/>
                </a:ext>
              </a:extLst>
            </p:cNvPr>
            <p:cNvCxnSpPr>
              <a:cxnSpLocks/>
            </p:cNvCxnSpPr>
            <p:nvPr/>
          </p:nvCxnSpPr>
          <p:spPr>
            <a:xfrm>
              <a:off x="5184068" y="1486952"/>
              <a:ext cx="0" cy="1107568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49BCA25-F383-BC4D-819C-6E4EB907B3B0}"/>
                </a:ext>
              </a:extLst>
            </p:cNvPr>
            <p:cNvSpPr/>
            <p:nvPr/>
          </p:nvSpPr>
          <p:spPr>
            <a:xfrm>
              <a:off x="4968044" y="1131154"/>
              <a:ext cx="432048" cy="432048"/>
            </a:xfrm>
            <a:prstGeom prst="ellips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71CBF0-D07D-024D-A0B4-C2E9D154C174}"/>
              </a:ext>
            </a:extLst>
          </p:cNvPr>
          <p:cNvGrpSpPr/>
          <p:nvPr/>
        </p:nvGrpSpPr>
        <p:grpSpPr>
          <a:xfrm>
            <a:off x="8213011" y="1125538"/>
            <a:ext cx="432048" cy="937127"/>
            <a:chOff x="4968044" y="1131154"/>
            <a:chExt cx="432048" cy="937127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9FF211F-8A53-954A-863F-5BFB4412842F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>
              <a:off x="5184068" y="1486952"/>
              <a:ext cx="0" cy="581329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CF6BD5F-B549-F74B-A311-8EBD1FAFE88D}"/>
                </a:ext>
              </a:extLst>
            </p:cNvPr>
            <p:cNvSpPr/>
            <p:nvPr/>
          </p:nvSpPr>
          <p:spPr>
            <a:xfrm>
              <a:off x="4968044" y="1131154"/>
              <a:ext cx="432048" cy="432048"/>
            </a:xfrm>
            <a:prstGeom prst="ellips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5767095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560" y="404813"/>
            <a:ext cx="7427912" cy="720725"/>
          </a:xfrm>
        </p:spPr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and Anaconda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46</a:t>
            </a:fld>
            <a:endParaRPr lang="pt-BR" altLang="x-non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51EECA-ECF9-A041-9B2D-704B32D816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66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2750" r="3538"/>
          <a:stretch/>
        </p:blipFill>
        <p:spPr>
          <a:xfrm>
            <a:off x="251520" y="1484498"/>
            <a:ext cx="8568952" cy="462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407612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560" y="404813"/>
            <a:ext cx="7427912" cy="720725"/>
          </a:xfrm>
        </p:spPr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and Anaconda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47</a:t>
            </a:fld>
            <a:endParaRPr lang="pt-BR" altLang="x-none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78EE1D-10F3-3F46-A43B-D249591E290F}"/>
              </a:ext>
            </a:extLst>
          </p:cNvPr>
          <p:cNvGrpSpPr/>
          <p:nvPr/>
        </p:nvGrpSpPr>
        <p:grpSpPr>
          <a:xfrm>
            <a:off x="2514783" y="1593567"/>
            <a:ext cx="3988592" cy="2104405"/>
            <a:chOff x="2508753" y="1362322"/>
            <a:chExt cx="3988592" cy="210440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8759D8-950E-F641-97BC-B4BDC87F780F}"/>
                </a:ext>
              </a:extLst>
            </p:cNvPr>
            <p:cNvSpPr txBox="1"/>
            <p:nvPr/>
          </p:nvSpPr>
          <p:spPr>
            <a:xfrm>
              <a:off x="2508753" y="2881952"/>
              <a:ext cx="39885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hlinkClick r:id="rId2"/>
                </a:rPr>
                <a:t>Download and Install</a:t>
              </a:r>
              <a:endParaRPr lang="en-US" sz="3200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03A3BB4-002F-414F-AC69-26991666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7306" y="1362322"/>
              <a:ext cx="3001516" cy="1500758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00C0489-ADAB-1C4B-BB11-69D489C419B4}"/>
              </a:ext>
            </a:extLst>
          </p:cNvPr>
          <p:cNvGrpSpPr/>
          <p:nvPr/>
        </p:nvGrpSpPr>
        <p:grpSpPr>
          <a:xfrm>
            <a:off x="2508753" y="4209606"/>
            <a:ext cx="3988592" cy="1718306"/>
            <a:chOff x="2521212" y="3882679"/>
            <a:chExt cx="3988592" cy="17183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B15899B-455A-6242-A045-AED04A3CE760}"/>
                </a:ext>
              </a:extLst>
            </p:cNvPr>
            <p:cNvSpPr txBox="1"/>
            <p:nvPr/>
          </p:nvSpPr>
          <p:spPr>
            <a:xfrm>
              <a:off x="2521212" y="5016210"/>
              <a:ext cx="39885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hlinkClick r:id="rId4"/>
                </a:rPr>
                <a:t>Download and Install</a:t>
              </a:r>
              <a:endParaRPr lang="en-US" sz="3200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48BFD6B-C6EF-074E-95E6-7ED58F958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66831" y="4175067"/>
              <a:ext cx="2689096" cy="108012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19DDA08-85AC-474B-9796-5B70B359829A}"/>
                </a:ext>
              </a:extLst>
            </p:cNvPr>
            <p:cNvSpPr txBox="1"/>
            <p:nvPr/>
          </p:nvSpPr>
          <p:spPr>
            <a:xfrm>
              <a:off x="3986235" y="3882679"/>
              <a:ext cx="10502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Helvetica" pitchFamily="2" charset="0"/>
                </a:rPr>
                <a:t>MINI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3067426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560" y="404813"/>
            <a:ext cx="7427912" cy="720725"/>
          </a:xfrm>
        </p:spPr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and Anaconda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48</a:t>
            </a:fld>
            <a:endParaRPr lang="pt-BR" altLang="x-none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EE57AA-01FE-ED41-927F-8C8D6FFC7303}"/>
              </a:ext>
            </a:extLst>
          </p:cNvPr>
          <p:cNvSpPr/>
          <p:nvPr/>
        </p:nvSpPr>
        <p:spPr>
          <a:xfrm>
            <a:off x="350168" y="2076947"/>
            <a:ext cx="5715478" cy="683835"/>
          </a:xfrm>
          <a:prstGeom prst="roundRect">
            <a:avLst>
              <a:gd name="adj" fmla="val 10903"/>
            </a:avLst>
          </a:prstGeom>
          <a:solidFill>
            <a:schemeClr val="tx1">
              <a:alpha val="80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$ which python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/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usr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/bin/python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F7BE7E1-3831-884F-A8F3-35E8969E3B9A}"/>
              </a:ext>
            </a:extLst>
          </p:cNvPr>
          <p:cNvSpPr/>
          <p:nvPr/>
        </p:nvSpPr>
        <p:spPr>
          <a:xfrm>
            <a:off x="350168" y="3668675"/>
            <a:ext cx="5715478" cy="683835"/>
          </a:xfrm>
          <a:prstGeom prst="roundRect">
            <a:avLst>
              <a:gd name="adj" fmla="val 10903"/>
            </a:avLst>
          </a:prstGeom>
          <a:solidFill>
            <a:schemeClr val="tx1">
              <a:alpha val="80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$ which python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/Users/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bquint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/</a:t>
            </a:r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miniconda3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/bin/python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4C7C7C4-C07D-3944-9C17-F05025A23218}"/>
              </a:ext>
            </a:extLst>
          </p:cNvPr>
          <p:cNvSpPr/>
          <p:nvPr/>
        </p:nvSpPr>
        <p:spPr>
          <a:xfrm>
            <a:off x="382694" y="5260404"/>
            <a:ext cx="5682952" cy="683835"/>
          </a:xfrm>
          <a:prstGeom prst="roundRect">
            <a:avLst>
              <a:gd name="adj" fmla="val 10903"/>
            </a:avLst>
          </a:prstGeom>
          <a:solidFill>
            <a:schemeClr val="tx1">
              <a:alpha val="80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$ which python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/Users/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bquint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/</a:t>
            </a:r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anaconda3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/bin/python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F11B7-252A-0B48-9B92-28365249215A}"/>
              </a:ext>
            </a:extLst>
          </p:cNvPr>
          <p:cNvSpPr txBox="1"/>
          <p:nvPr/>
        </p:nvSpPr>
        <p:spPr>
          <a:xfrm>
            <a:off x="350168" y="1504504"/>
            <a:ext cx="6607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Let’s check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</a:rPr>
              <a:t>which</a:t>
            </a:r>
            <a:r>
              <a:rPr lang="en-US" sz="2800" dirty="0"/>
              <a:t> Python we are using.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D2A06B-58D7-0E47-A217-67C9FD9D51A2}"/>
              </a:ext>
            </a:extLst>
          </p:cNvPr>
          <p:cNvSpPr txBox="1"/>
          <p:nvPr/>
        </p:nvSpPr>
        <p:spPr>
          <a:xfrm>
            <a:off x="6065646" y="2145080"/>
            <a:ext cx="1382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System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161C25-AD27-5F47-8835-27F978D8E1F6}"/>
              </a:ext>
            </a:extLst>
          </p:cNvPr>
          <p:cNvSpPr txBox="1"/>
          <p:nvPr/>
        </p:nvSpPr>
        <p:spPr>
          <a:xfrm>
            <a:off x="6092163" y="3742590"/>
            <a:ext cx="1826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Miniconda</a:t>
            </a:r>
            <a:endParaRPr 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F5A3AE-7DD8-FC4E-84EE-1921B6CC4366}"/>
              </a:ext>
            </a:extLst>
          </p:cNvPr>
          <p:cNvSpPr txBox="1"/>
          <p:nvPr/>
        </p:nvSpPr>
        <p:spPr>
          <a:xfrm>
            <a:off x="6113002" y="5340101"/>
            <a:ext cx="1805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Anaconda</a:t>
            </a:r>
          </a:p>
        </p:txBody>
      </p:sp>
    </p:spTree>
    <p:extLst>
      <p:ext uri="{BB962C8B-B14F-4D97-AF65-F5344CB8AC3E}">
        <p14:creationId xmlns:p14="http://schemas.microsoft.com/office/powerpoint/2010/main" val="1202761250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560" y="404813"/>
            <a:ext cx="7427912" cy="720725"/>
          </a:xfrm>
        </p:spPr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and Anaconda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49</a:t>
            </a:fld>
            <a:endParaRPr lang="pt-BR" altLang="x-none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EE57AA-01FE-ED41-927F-8C8D6FFC7303}"/>
              </a:ext>
            </a:extLst>
          </p:cNvPr>
          <p:cNvSpPr/>
          <p:nvPr/>
        </p:nvSpPr>
        <p:spPr>
          <a:xfrm>
            <a:off x="350168" y="2076947"/>
            <a:ext cx="8470304" cy="1563053"/>
          </a:xfrm>
          <a:prstGeom prst="roundRect">
            <a:avLst>
              <a:gd name="adj" fmla="val 10903"/>
            </a:avLst>
          </a:prstGeom>
          <a:solidFill>
            <a:schemeClr val="tx1">
              <a:alpha val="80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$ </a:t>
            </a:r>
            <a:r>
              <a:rPr lang="en-US" dirty="0" err="1">
                <a:solidFill>
                  <a:srgbClr val="FFFF00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conda</a:t>
            </a:r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 help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usage: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conda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[-h] [-V] command ...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...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...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F11B7-252A-0B48-9B92-28365249215A}"/>
              </a:ext>
            </a:extLst>
          </p:cNvPr>
          <p:cNvSpPr txBox="1"/>
          <p:nvPr/>
        </p:nvSpPr>
        <p:spPr>
          <a:xfrm>
            <a:off x="350168" y="1504504"/>
            <a:ext cx="1519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HELP!!! </a:t>
            </a:r>
          </a:p>
        </p:txBody>
      </p:sp>
    </p:spTree>
    <p:extLst>
      <p:ext uri="{BB962C8B-B14F-4D97-AF65-F5344CB8AC3E}">
        <p14:creationId xmlns:p14="http://schemas.microsoft.com/office/powerpoint/2010/main" val="403223343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(Re)using code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5</a:t>
            </a:fld>
            <a:endParaRPr lang="pt-BR" altLang="x-none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17F20300-D462-184E-9D7F-BD3D04D1B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096" y="592607"/>
            <a:ext cx="4238625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pt-BR" altLang="x-none" sz="5400" dirty="0">
                <a:latin typeface="Calibri" charset="0"/>
                <a:ea typeface="Courier New" charset="0"/>
                <a:cs typeface="Courier New" charset="0"/>
              </a:rPr>
              <a:t>modules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5411009-7777-2941-9089-D24F54F7C456}"/>
              </a:ext>
            </a:extLst>
          </p:cNvPr>
          <p:cNvSpPr/>
          <p:nvPr/>
        </p:nvSpPr>
        <p:spPr>
          <a:xfrm>
            <a:off x="449530" y="1412776"/>
            <a:ext cx="8336632" cy="3449360"/>
          </a:xfrm>
          <a:prstGeom prst="roundRect">
            <a:avLst>
              <a:gd name="adj" fmla="val 264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#!/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usr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/bin/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env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python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""" This module, called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my_module.py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, contains a function that simulates a six side dice roll """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random</a:t>
            </a:r>
          </a:p>
          <a:p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def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roll_dice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():</a:t>
            </a:r>
          </a:p>
          <a:p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_min = 1</a:t>
            </a:r>
          </a:p>
          <a:p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_max = 6</a:t>
            </a:r>
          </a:p>
          <a:p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result = </a:t>
            </a:r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random.randint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(_min, _max)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return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result</a:t>
            </a:r>
          </a:p>
          <a:p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9AC1BA-DA10-C040-BBD8-6FB1A85D20C7}"/>
              </a:ext>
            </a:extLst>
          </p:cNvPr>
          <p:cNvSpPr/>
          <p:nvPr/>
        </p:nvSpPr>
        <p:spPr>
          <a:xfrm>
            <a:off x="3995936" y="4155369"/>
            <a:ext cx="4986566" cy="2149197"/>
          </a:xfrm>
          <a:prstGeom prst="roundRect">
            <a:avLst>
              <a:gd name="adj" fmla="val 10903"/>
            </a:avLst>
          </a:prstGeom>
          <a:solidFill>
            <a:schemeClr val="tx1">
              <a:alpha val="80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In [</a:t>
            </a:r>
            <a:r>
              <a:rPr lang="en-US" dirty="0">
                <a:solidFill>
                  <a:srgbClr val="8EFA0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]: 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76D6FF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my_module</a:t>
            </a:r>
            <a:endParaRPr lang="en-US" b="1" dirty="0">
              <a:solidFill>
                <a:srgbClr val="76D6FF"/>
              </a:solidFill>
              <a:latin typeface="Consolas" panose="020B0609020204030204" pitchFamily="49" charset="0"/>
              <a:ea typeface="Roboto Mono" pitchFamily="2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Roboto Mono" pitchFamily="2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In [</a:t>
            </a:r>
            <a:r>
              <a:rPr lang="en-US" dirty="0">
                <a:solidFill>
                  <a:srgbClr val="8EFA0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]: print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my_module.roll_dice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())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In [</a:t>
            </a:r>
            <a:r>
              <a:rPr lang="en-US" dirty="0">
                <a:solidFill>
                  <a:srgbClr val="8EFA0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]: print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my_module.roll_dice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())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5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952121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560" y="404813"/>
            <a:ext cx="7427912" cy="720725"/>
          </a:xfrm>
        </p:spPr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and Anaconda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50</a:t>
            </a:fld>
            <a:endParaRPr lang="pt-BR" altLang="x-none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EE57AA-01FE-ED41-927F-8C8D6FFC7303}"/>
              </a:ext>
            </a:extLst>
          </p:cNvPr>
          <p:cNvSpPr/>
          <p:nvPr/>
        </p:nvSpPr>
        <p:spPr>
          <a:xfrm>
            <a:off x="350168" y="2076947"/>
            <a:ext cx="8470304" cy="1563053"/>
          </a:xfrm>
          <a:prstGeom prst="roundRect">
            <a:avLst>
              <a:gd name="adj" fmla="val 10903"/>
            </a:avLst>
          </a:prstGeom>
          <a:solidFill>
            <a:schemeClr val="tx1">
              <a:alpha val="80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$ </a:t>
            </a:r>
            <a:r>
              <a:rPr lang="en-US" dirty="0" err="1">
                <a:solidFill>
                  <a:srgbClr val="FFFF00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conda</a:t>
            </a:r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 help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usage: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conda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[-h] [-V] command ...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...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...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F11B7-252A-0B48-9B92-28365249215A}"/>
              </a:ext>
            </a:extLst>
          </p:cNvPr>
          <p:cNvSpPr txBox="1"/>
          <p:nvPr/>
        </p:nvSpPr>
        <p:spPr>
          <a:xfrm>
            <a:off x="350168" y="1504504"/>
            <a:ext cx="1519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HELP!!!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A6DAAD-8823-C342-A56B-1EB64EAB41DB}"/>
              </a:ext>
            </a:extLst>
          </p:cNvPr>
          <p:cNvSpPr txBox="1"/>
          <p:nvPr/>
        </p:nvSpPr>
        <p:spPr>
          <a:xfrm>
            <a:off x="488509" y="3861048"/>
            <a:ext cx="1293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Roboto Mono" pitchFamily="2" charset="0"/>
                <a:ea typeface="Roboto Mono" pitchFamily="2" charset="0"/>
              </a:rPr>
              <a:t>info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2D325C-2438-4F4F-B696-6F8C63E5E27D}"/>
              </a:ext>
            </a:extLst>
          </p:cNvPr>
          <p:cNvSpPr txBox="1"/>
          <p:nvPr/>
        </p:nvSpPr>
        <p:spPr>
          <a:xfrm>
            <a:off x="1248532" y="4417282"/>
            <a:ext cx="1293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Roboto Mono" pitchFamily="2" charset="0"/>
                <a:ea typeface="Roboto Mono" pitchFamily="2" charset="0"/>
              </a:rPr>
              <a:t>list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FB8A1F-BC2B-E648-8BF8-1C5439AC3848}"/>
              </a:ext>
            </a:extLst>
          </p:cNvPr>
          <p:cNvSpPr txBox="1"/>
          <p:nvPr/>
        </p:nvSpPr>
        <p:spPr>
          <a:xfrm>
            <a:off x="2008555" y="3842879"/>
            <a:ext cx="1848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Roboto Mono" pitchFamily="2" charset="0"/>
                <a:ea typeface="Roboto Mono" pitchFamily="2" charset="0"/>
              </a:rPr>
              <a:t>create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E622FF-5EC9-3A4A-B717-BBD0F45EFC16}"/>
              </a:ext>
            </a:extLst>
          </p:cNvPr>
          <p:cNvSpPr txBox="1"/>
          <p:nvPr/>
        </p:nvSpPr>
        <p:spPr>
          <a:xfrm>
            <a:off x="3475623" y="4403312"/>
            <a:ext cx="1848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Roboto Mono" pitchFamily="2" charset="0"/>
                <a:ea typeface="Roboto Mono" pitchFamily="2" charset="0"/>
              </a:rPr>
              <a:t>remove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F8D8C7-8221-B545-8A44-9F0F47D096D2}"/>
              </a:ext>
            </a:extLst>
          </p:cNvPr>
          <p:cNvSpPr txBox="1"/>
          <p:nvPr/>
        </p:nvSpPr>
        <p:spPr>
          <a:xfrm>
            <a:off x="5233535" y="3908944"/>
            <a:ext cx="2403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Roboto Mono" pitchFamily="2" charset="0"/>
                <a:ea typeface="Roboto Mono" pitchFamily="2" charset="0"/>
              </a:rPr>
              <a:t>activate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9FFC7D-B1B2-034C-8036-550A69821BA9}"/>
              </a:ext>
            </a:extLst>
          </p:cNvPr>
          <p:cNvSpPr txBox="1"/>
          <p:nvPr/>
        </p:nvSpPr>
        <p:spPr>
          <a:xfrm>
            <a:off x="6055293" y="4507379"/>
            <a:ext cx="2957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Roboto Mono" pitchFamily="2" charset="0"/>
                <a:ea typeface="Roboto Mono" pitchFamily="2" charset="0"/>
              </a:rPr>
              <a:t>deactivate</a:t>
            </a:r>
          </a:p>
        </p:txBody>
      </p:sp>
    </p:spTree>
    <p:extLst>
      <p:ext uri="{BB962C8B-B14F-4D97-AF65-F5344CB8AC3E}">
        <p14:creationId xmlns:p14="http://schemas.microsoft.com/office/powerpoint/2010/main" val="943973370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560" y="404813"/>
            <a:ext cx="7427912" cy="720725"/>
          </a:xfrm>
        </p:spPr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and Anaconda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51</a:t>
            </a:fld>
            <a:endParaRPr lang="pt-BR" altLang="x-none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EE57AA-01FE-ED41-927F-8C8D6FFC7303}"/>
              </a:ext>
            </a:extLst>
          </p:cNvPr>
          <p:cNvSpPr/>
          <p:nvPr/>
        </p:nvSpPr>
        <p:spPr>
          <a:xfrm>
            <a:off x="350168" y="2076947"/>
            <a:ext cx="8470304" cy="1563053"/>
          </a:xfrm>
          <a:prstGeom prst="roundRect">
            <a:avLst>
              <a:gd name="adj" fmla="val 10903"/>
            </a:avLst>
          </a:prstGeom>
          <a:solidFill>
            <a:schemeClr val="tx1">
              <a:alpha val="80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$ </a:t>
            </a:r>
            <a:r>
              <a:rPr lang="en-US" dirty="0" err="1">
                <a:solidFill>
                  <a:srgbClr val="FFFF00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conda</a:t>
            </a:r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 help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usage: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conda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[-h] [-V] command ...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...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...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F11B7-252A-0B48-9B92-28365249215A}"/>
              </a:ext>
            </a:extLst>
          </p:cNvPr>
          <p:cNvSpPr txBox="1"/>
          <p:nvPr/>
        </p:nvSpPr>
        <p:spPr>
          <a:xfrm>
            <a:off x="350168" y="1504504"/>
            <a:ext cx="1519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HELP!!!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A6DAAD-8823-C342-A56B-1EB64EAB41DB}"/>
              </a:ext>
            </a:extLst>
          </p:cNvPr>
          <p:cNvSpPr txBox="1"/>
          <p:nvPr/>
        </p:nvSpPr>
        <p:spPr>
          <a:xfrm>
            <a:off x="488509" y="3861048"/>
            <a:ext cx="1293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Roboto Mono" pitchFamily="2" charset="0"/>
                <a:ea typeface="Roboto Mono" pitchFamily="2" charset="0"/>
              </a:rPr>
              <a:t>info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2D325C-2438-4F4F-B696-6F8C63E5E27D}"/>
              </a:ext>
            </a:extLst>
          </p:cNvPr>
          <p:cNvSpPr txBox="1"/>
          <p:nvPr/>
        </p:nvSpPr>
        <p:spPr>
          <a:xfrm>
            <a:off x="1248532" y="4417282"/>
            <a:ext cx="1293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Roboto Mono" pitchFamily="2" charset="0"/>
                <a:ea typeface="Roboto Mono" pitchFamily="2" charset="0"/>
              </a:rPr>
              <a:t>list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FB8A1F-BC2B-E648-8BF8-1C5439AC3848}"/>
              </a:ext>
            </a:extLst>
          </p:cNvPr>
          <p:cNvSpPr txBox="1"/>
          <p:nvPr/>
        </p:nvSpPr>
        <p:spPr>
          <a:xfrm>
            <a:off x="2008555" y="3842879"/>
            <a:ext cx="1848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Roboto Mono" pitchFamily="2" charset="0"/>
                <a:ea typeface="Roboto Mono" pitchFamily="2" charset="0"/>
              </a:rPr>
              <a:t>create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E622FF-5EC9-3A4A-B717-BBD0F45EFC16}"/>
              </a:ext>
            </a:extLst>
          </p:cNvPr>
          <p:cNvSpPr txBox="1"/>
          <p:nvPr/>
        </p:nvSpPr>
        <p:spPr>
          <a:xfrm>
            <a:off x="3475623" y="4403312"/>
            <a:ext cx="1848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Roboto Mono" pitchFamily="2" charset="0"/>
                <a:ea typeface="Roboto Mono" pitchFamily="2" charset="0"/>
              </a:rPr>
              <a:t>remove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F8D8C7-8221-B545-8A44-9F0F47D096D2}"/>
              </a:ext>
            </a:extLst>
          </p:cNvPr>
          <p:cNvSpPr txBox="1"/>
          <p:nvPr/>
        </p:nvSpPr>
        <p:spPr>
          <a:xfrm>
            <a:off x="5233535" y="3908944"/>
            <a:ext cx="2403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Roboto Mono" pitchFamily="2" charset="0"/>
                <a:ea typeface="Roboto Mono" pitchFamily="2" charset="0"/>
              </a:rPr>
              <a:t>activate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9FFC7D-B1B2-034C-8036-550A69821BA9}"/>
              </a:ext>
            </a:extLst>
          </p:cNvPr>
          <p:cNvSpPr txBox="1"/>
          <p:nvPr/>
        </p:nvSpPr>
        <p:spPr>
          <a:xfrm>
            <a:off x="6055293" y="4507379"/>
            <a:ext cx="2957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Roboto Mono" pitchFamily="2" charset="0"/>
                <a:ea typeface="Roboto Mono" pitchFamily="2" charset="0"/>
              </a:rPr>
              <a:t>deactivate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3163CAE-4AB8-8C41-8253-9E9AC4841F13}"/>
              </a:ext>
            </a:extLst>
          </p:cNvPr>
          <p:cNvSpPr/>
          <p:nvPr/>
        </p:nvSpPr>
        <p:spPr>
          <a:xfrm>
            <a:off x="382694" y="5407580"/>
            <a:ext cx="8470304" cy="390763"/>
          </a:xfrm>
          <a:prstGeom prst="roundRect">
            <a:avLst>
              <a:gd name="adj" fmla="val 10903"/>
            </a:avLst>
          </a:prstGeom>
          <a:solidFill>
            <a:schemeClr val="tx1">
              <a:alpha val="80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$ </a:t>
            </a:r>
            <a:r>
              <a:rPr lang="en-US" dirty="0" err="1">
                <a:solidFill>
                  <a:srgbClr val="FFFF00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conda</a:t>
            </a:r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 create --help</a:t>
            </a:r>
          </a:p>
        </p:txBody>
      </p:sp>
    </p:spTree>
    <p:extLst>
      <p:ext uri="{BB962C8B-B14F-4D97-AF65-F5344CB8AC3E}">
        <p14:creationId xmlns:p14="http://schemas.microsoft.com/office/powerpoint/2010/main" val="124850563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560" y="404813"/>
            <a:ext cx="7427912" cy="720725"/>
          </a:xfrm>
        </p:spPr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and Anaconda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52</a:t>
            </a:fld>
            <a:endParaRPr lang="pt-BR" altLang="x-non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A5CCF5-69C8-5E4D-B37E-2B1C075EA415}"/>
              </a:ext>
            </a:extLst>
          </p:cNvPr>
          <p:cNvSpPr txBox="1"/>
          <p:nvPr/>
        </p:nvSpPr>
        <p:spPr>
          <a:xfrm>
            <a:off x="6725027" y="897849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Manage Packages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C75305A-912E-5A45-BDE3-EDA7E1B194A3}"/>
              </a:ext>
            </a:extLst>
          </p:cNvPr>
          <p:cNvGrpSpPr/>
          <p:nvPr/>
        </p:nvGrpSpPr>
        <p:grpSpPr>
          <a:xfrm>
            <a:off x="415528" y="1346233"/>
            <a:ext cx="8473386" cy="1002647"/>
            <a:chOff x="347086" y="1280531"/>
            <a:chExt cx="8473386" cy="100264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33D3817-3E5B-3645-BC36-9AC229370680}"/>
                </a:ext>
              </a:extLst>
            </p:cNvPr>
            <p:cNvSpPr txBox="1"/>
            <p:nvPr/>
          </p:nvSpPr>
          <p:spPr>
            <a:xfrm>
              <a:off x="347086" y="1280531"/>
              <a:ext cx="13244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Search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280ADBAF-E49F-984D-8B3A-E082FB213C76}"/>
                </a:ext>
              </a:extLst>
            </p:cNvPr>
            <p:cNvSpPr/>
            <p:nvPr/>
          </p:nvSpPr>
          <p:spPr>
            <a:xfrm>
              <a:off x="350168" y="1892414"/>
              <a:ext cx="8470304" cy="390764"/>
            </a:xfrm>
            <a:prstGeom prst="roundRect">
              <a:avLst>
                <a:gd name="adj" fmla="val 10903"/>
              </a:avLst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outerShdw blurRad="1524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r>
                <a:rPr lang="en-US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$ </a:t>
              </a:r>
              <a:r>
                <a:rPr lang="en-US" dirty="0" err="1">
                  <a:solidFill>
                    <a:srgbClr val="FFFF00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conda</a:t>
              </a:r>
              <a:r>
                <a:rPr lang="en-US" dirty="0">
                  <a:solidFill>
                    <a:srgbClr val="FFFF00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chemeClr val="bg1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search</a:t>
              </a:r>
              <a:r>
                <a:rPr lang="en-US" dirty="0">
                  <a:solidFill>
                    <a:srgbClr val="FFFF00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&lt;</a:t>
              </a:r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package_name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&gt;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C2E2E99-1A98-7A49-BD93-1376494514A1}"/>
              </a:ext>
            </a:extLst>
          </p:cNvPr>
          <p:cNvGrpSpPr/>
          <p:nvPr/>
        </p:nvGrpSpPr>
        <p:grpSpPr>
          <a:xfrm>
            <a:off x="412446" y="2394561"/>
            <a:ext cx="8473386" cy="1466487"/>
            <a:chOff x="344004" y="2362680"/>
            <a:chExt cx="8473386" cy="146648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A897D2F-AB4D-3242-A041-F842505A9A5B}"/>
                </a:ext>
              </a:extLst>
            </p:cNvPr>
            <p:cNvSpPr txBox="1"/>
            <p:nvPr/>
          </p:nvSpPr>
          <p:spPr>
            <a:xfrm>
              <a:off x="344004" y="2362680"/>
              <a:ext cx="11240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Install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4E40FF23-D4C8-744A-8454-37420B538B29}"/>
                </a:ext>
              </a:extLst>
            </p:cNvPr>
            <p:cNvSpPr/>
            <p:nvPr/>
          </p:nvSpPr>
          <p:spPr>
            <a:xfrm>
              <a:off x="347086" y="2974563"/>
              <a:ext cx="8470304" cy="390763"/>
            </a:xfrm>
            <a:prstGeom prst="roundRect">
              <a:avLst>
                <a:gd name="adj" fmla="val 10903"/>
              </a:avLst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outerShdw blurRad="1524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r>
                <a:rPr lang="en-US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$ </a:t>
              </a:r>
              <a:r>
                <a:rPr lang="en-US" dirty="0" err="1">
                  <a:solidFill>
                    <a:srgbClr val="FFFF00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conda</a:t>
              </a:r>
              <a:r>
                <a:rPr lang="en-US" dirty="0">
                  <a:solidFill>
                    <a:srgbClr val="FFFF00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chemeClr val="bg1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install</a:t>
              </a:r>
              <a:r>
                <a:rPr lang="en-US" dirty="0">
                  <a:solidFill>
                    <a:srgbClr val="FFFF00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 --channel </a:t>
              </a:r>
              <a:r>
                <a:rPr lang="en-US" dirty="0" err="1">
                  <a:solidFill>
                    <a:schemeClr val="bg1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astroconda</a:t>
              </a:r>
              <a:r>
                <a:rPr lang="en-US" dirty="0">
                  <a:solidFill>
                    <a:srgbClr val="FFFF00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 </a:t>
              </a:r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sextractor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8A2DEAD9-7E0C-EE4E-88DF-9EE785DEBD0F}"/>
                </a:ext>
              </a:extLst>
            </p:cNvPr>
            <p:cNvSpPr/>
            <p:nvPr/>
          </p:nvSpPr>
          <p:spPr>
            <a:xfrm>
              <a:off x="347086" y="3438404"/>
              <a:ext cx="8470304" cy="390763"/>
            </a:xfrm>
            <a:prstGeom prst="roundRect">
              <a:avLst>
                <a:gd name="adj" fmla="val 10903"/>
              </a:avLst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outerShdw blurRad="1524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r>
                <a:rPr lang="en-US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$ </a:t>
              </a:r>
              <a:r>
                <a:rPr lang="en-US" dirty="0" err="1">
                  <a:solidFill>
                    <a:srgbClr val="FFFF00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conda</a:t>
              </a:r>
              <a:r>
                <a:rPr lang="en-US" dirty="0">
                  <a:solidFill>
                    <a:srgbClr val="FFFF00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chemeClr val="bg1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install</a:t>
              </a:r>
              <a:r>
                <a:rPr lang="en-US" dirty="0">
                  <a:solidFill>
                    <a:srgbClr val="FFFF00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ds9=7.5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CC6D75-4015-2C40-ADD5-D635CE074C8C}"/>
              </a:ext>
            </a:extLst>
          </p:cNvPr>
          <p:cNvGrpSpPr/>
          <p:nvPr/>
        </p:nvGrpSpPr>
        <p:grpSpPr>
          <a:xfrm>
            <a:off x="382230" y="3861048"/>
            <a:ext cx="8510250" cy="1447002"/>
            <a:chOff x="344004" y="3434466"/>
            <a:chExt cx="8480010" cy="144700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7D55885-AFDE-9A45-8BFA-2A3DF98ABC0B}"/>
                </a:ext>
              </a:extLst>
            </p:cNvPr>
            <p:cNvSpPr txBox="1"/>
            <p:nvPr/>
          </p:nvSpPr>
          <p:spPr>
            <a:xfrm>
              <a:off x="344004" y="3434466"/>
              <a:ext cx="7441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List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CE22F055-BE7D-1449-831C-285571A1A536}"/>
                </a:ext>
              </a:extLst>
            </p:cNvPr>
            <p:cNvSpPr/>
            <p:nvPr/>
          </p:nvSpPr>
          <p:spPr>
            <a:xfrm>
              <a:off x="347086" y="4046349"/>
              <a:ext cx="8470304" cy="390763"/>
            </a:xfrm>
            <a:prstGeom prst="roundRect">
              <a:avLst>
                <a:gd name="adj" fmla="val 10903"/>
              </a:avLst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outerShdw blurRad="1524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r>
                <a:rPr lang="en-US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$ </a:t>
              </a:r>
              <a:r>
                <a:rPr lang="en-US" dirty="0" err="1">
                  <a:solidFill>
                    <a:srgbClr val="FFFF00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conda</a:t>
              </a:r>
              <a:r>
                <a:rPr lang="en-US" dirty="0">
                  <a:solidFill>
                    <a:srgbClr val="FFFF00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chemeClr val="bg1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list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6B1932E3-BA41-1346-80A4-CE1409C29D6B}"/>
                </a:ext>
              </a:extLst>
            </p:cNvPr>
            <p:cNvSpPr/>
            <p:nvPr/>
          </p:nvSpPr>
          <p:spPr>
            <a:xfrm>
              <a:off x="353709" y="4490705"/>
              <a:ext cx="8470305" cy="390763"/>
            </a:xfrm>
            <a:prstGeom prst="roundRect">
              <a:avLst>
                <a:gd name="adj" fmla="val 10903"/>
              </a:avLst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outerShdw blurRad="1524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r>
                <a:rPr lang="en-US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$ </a:t>
              </a:r>
              <a:r>
                <a:rPr lang="en-US" dirty="0" err="1">
                  <a:solidFill>
                    <a:srgbClr val="FFFF00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conda</a:t>
              </a:r>
              <a:r>
                <a:rPr lang="en-US" dirty="0">
                  <a:solidFill>
                    <a:srgbClr val="FFFF00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chemeClr val="bg1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list --explicit &gt; </a:t>
              </a:r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list_of_packages.txt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061A00-1BBE-A74C-A343-259965322053}"/>
              </a:ext>
            </a:extLst>
          </p:cNvPr>
          <p:cNvGrpSpPr/>
          <p:nvPr/>
        </p:nvGrpSpPr>
        <p:grpSpPr>
          <a:xfrm>
            <a:off x="412446" y="5362167"/>
            <a:ext cx="8480034" cy="1019161"/>
            <a:chOff x="539552" y="5371172"/>
            <a:chExt cx="8480034" cy="101916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1C3F206-C282-4C4D-AA1D-C49AEDD7A5B4}"/>
                </a:ext>
              </a:extLst>
            </p:cNvPr>
            <p:cNvGrpSpPr/>
            <p:nvPr/>
          </p:nvGrpSpPr>
          <p:grpSpPr>
            <a:xfrm>
              <a:off x="539552" y="5371172"/>
              <a:ext cx="4036957" cy="1002646"/>
              <a:chOff x="344004" y="3434466"/>
              <a:chExt cx="8473386" cy="1002646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A412B1A-1D84-E549-A7CD-EA87662B6DD9}"/>
                  </a:ext>
                </a:extLst>
              </p:cNvPr>
              <p:cNvSpPr txBox="1"/>
              <p:nvPr/>
            </p:nvSpPr>
            <p:spPr>
              <a:xfrm>
                <a:off x="344004" y="3434466"/>
                <a:ext cx="152477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Remove</a:t>
                </a:r>
              </a:p>
            </p:txBody>
          </p: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E80D3F32-CB2D-8241-8129-25641B6FDDD4}"/>
                  </a:ext>
                </a:extLst>
              </p:cNvPr>
              <p:cNvSpPr/>
              <p:nvPr/>
            </p:nvSpPr>
            <p:spPr>
              <a:xfrm>
                <a:off x="347086" y="4046349"/>
                <a:ext cx="8470304" cy="390763"/>
              </a:xfrm>
              <a:prstGeom prst="roundRect">
                <a:avLst>
                  <a:gd name="adj" fmla="val 10903"/>
                </a:avLst>
              </a:prstGeom>
              <a:solidFill>
                <a:schemeClr val="tx1">
                  <a:alpha val="80000"/>
                </a:schemeClr>
              </a:solidFill>
              <a:ln>
                <a:noFill/>
              </a:ln>
              <a:effectLst>
                <a:outerShdw blurRad="152400" algn="c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spAutoFit/>
              </a:bodyPr>
              <a:lstStyle/>
              <a:p>
                <a:r>
                  <a:rPr lang="en-US" dirty="0">
                    <a:latin typeface="Roboto Mono" pitchFamily="2" charset="0"/>
                    <a:ea typeface="Roboto Mono" pitchFamily="2" charset="0"/>
                    <a:cs typeface="Consolas" panose="020B0609020204030204" pitchFamily="49" charset="0"/>
                  </a:rPr>
                  <a:t>$ </a:t>
                </a:r>
                <a:r>
                  <a:rPr lang="en-US" dirty="0" err="1">
                    <a:solidFill>
                      <a:srgbClr val="FFFF00"/>
                    </a:solidFill>
                    <a:latin typeface="Roboto Mono" pitchFamily="2" charset="0"/>
                    <a:ea typeface="Roboto Mono" pitchFamily="2" charset="0"/>
                    <a:cs typeface="Consolas" panose="020B0609020204030204" pitchFamily="49" charset="0"/>
                  </a:rPr>
                  <a:t>conda</a:t>
                </a:r>
                <a:r>
                  <a:rPr lang="en-US" dirty="0">
                    <a:solidFill>
                      <a:srgbClr val="FFFF00"/>
                    </a:solidFill>
                    <a:latin typeface="Roboto Mono" pitchFamily="2" charset="0"/>
                    <a:ea typeface="Roboto Mono" pitchFamily="2" charset="0"/>
                    <a:cs typeface="Consolas" panose="020B0609020204030204" pitchFamily="49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Roboto Mono" pitchFamily="2" charset="0"/>
                    <a:ea typeface="Roboto Mono" pitchFamily="2" charset="0"/>
                    <a:cs typeface="Consolas" panose="020B0609020204030204" pitchFamily="49" charset="0"/>
                  </a:rPr>
                  <a:t>remove</a:t>
                </a:r>
                <a:r>
                  <a:rPr lang="en-US" dirty="0">
                    <a:solidFill>
                      <a:srgbClr val="FFFF00"/>
                    </a:solidFill>
                    <a:latin typeface="Roboto Mono" pitchFamily="2" charset="0"/>
                    <a:ea typeface="Roboto Mono" pitchFamily="2" charset="0"/>
                    <a:cs typeface="Consolas" panose="020B0609020204030204" pitchFamily="49" charset="0"/>
                  </a:rPr>
                  <a:t>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latin typeface="Roboto Mono" pitchFamily="2" charset="0"/>
                    <a:ea typeface="Roboto Mono" pitchFamily="2" charset="0"/>
                    <a:cs typeface="Consolas" panose="020B0609020204030204" pitchFamily="49" charset="0"/>
                  </a:rPr>
                  <a:t>seaborn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8CAD1FC-CA21-F042-9745-F24FEBDD288D}"/>
                </a:ext>
              </a:extLst>
            </p:cNvPr>
            <p:cNvGrpSpPr/>
            <p:nvPr/>
          </p:nvGrpSpPr>
          <p:grpSpPr>
            <a:xfrm>
              <a:off x="4973451" y="5391127"/>
              <a:ext cx="4046135" cy="999206"/>
              <a:chOff x="474192" y="3446911"/>
              <a:chExt cx="4046135" cy="999206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901C05B-F10B-4C4D-BA87-4372C91C4359}"/>
                  </a:ext>
                </a:extLst>
              </p:cNvPr>
              <p:cNvSpPr txBox="1"/>
              <p:nvPr/>
            </p:nvSpPr>
            <p:spPr>
              <a:xfrm>
                <a:off x="474192" y="3446911"/>
                <a:ext cx="13452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Update</a:t>
                </a: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115FA393-67A2-9442-853D-022F32FA77BB}"/>
                  </a:ext>
                </a:extLst>
              </p:cNvPr>
              <p:cNvSpPr/>
              <p:nvPr/>
            </p:nvSpPr>
            <p:spPr>
              <a:xfrm>
                <a:off x="474192" y="4055354"/>
                <a:ext cx="4046135" cy="390763"/>
              </a:xfrm>
              <a:prstGeom prst="roundRect">
                <a:avLst>
                  <a:gd name="adj" fmla="val 10903"/>
                </a:avLst>
              </a:prstGeom>
              <a:solidFill>
                <a:schemeClr val="tx1">
                  <a:alpha val="80000"/>
                </a:schemeClr>
              </a:solidFill>
              <a:ln>
                <a:noFill/>
              </a:ln>
              <a:effectLst>
                <a:outerShdw blurRad="152400" algn="c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spAutoFit/>
              </a:bodyPr>
              <a:lstStyle/>
              <a:p>
                <a:r>
                  <a:rPr lang="en-US" dirty="0">
                    <a:latin typeface="Roboto Mono" pitchFamily="2" charset="0"/>
                    <a:ea typeface="Roboto Mono" pitchFamily="2" charset="0"/>
                    <a:cs typeface="Consolas" panose="020B0609020204030204" pitchFamily="49" charset="0"/>
                  </a:rPr>
                  <a:t>$ </a:t>
                </a:r>
                <a:r>
                  <a:rPr lang="en-US" dirty="0" err="1">
                    <a:solidFill>
                      <a:srgbClr val="FFFF00"/>
                    </a:solidFill>
                    <a:latin typeface="Roboto Mono" pitchFamily="2" charset="0"/>
                    <a:ea typeface="Roboto Mono" pitchFamily="2" charset="0"/>
                    <a:cs typeface="Consolas" panose="020B0609020204030204" pitchFamily="49" charset="0"/>
                  </a:rPr>
                  <a:t>conda</a:t>
                </a:r>
                <a:r>
                  <a:rPr lang="en-US" dirty="0">
                    <a:solidFill>
                      <a:srgbClr val="FFFF00"/>
                    </a:solidFill>
                    <a:latin typeface="Roboto Mono" pitchFamily="2" charset="0"/>
                    <a:ea typeface="Roboto Mono" pitchFamily="2" charset="0"/>
                    <a:cs typeface="Consolas" panose="020B0609020204030204" pitchFamily="49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Roboto Mono" pitchFamily="2" charset="0"/>
                    <a:ea typeface="Roboto Mono" pitchFamily="2" charset="0"/>
                    <a:cs typeface="Consolas" panose="020B0609020204030204" pitchFamily="49" charset="0"/>
                  </a:rPr>
                  <a:t>update </a:t>
                </a:r>
                <a:r>
                  <a:rPr lang="en-US" dirty="0" err="1">
                    <a:solidFill>
                      <a:schemeClr val="bg1"/>
                    </a:solidFill>
                    <a:latin typeface="Roboto Mono" pitchFamily="2" charset="0"/>
                    <a:ea typeface="Roboto Mono" pitchFamily="2" charset="0"/>
                    <a:cs typeface="Consolas" panose="020B0609020204030204" pitchFamily="49" charset="0"/>
                  </a:rPr>
                  <a:t>numpy</a:t>
                </a:r>
                <a:r>
                  <a:rPr lang="en-US" dirty="0">
                    <a:solidFill>
                      <a:srgbClr val="FFFF00"/>
                    </a:solidFill>
                    <a:latin typeface="Roboto Mono" pitchFamily="2" charset="0"/>
                    <a:ea typeface="Roboto Mono" pitchFamily="2" charset="0"/>
                    <a:cs typeface="Consolas" panose="020B0609020204030204" pitchFamily="49" charset="0"/>
                  </a:rPr>
                  <a:t> 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93063759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D7AE8FB-5606-5F43-80FA-09DB42B72E72}"/>
              </a:ext>
            </a:extLst>
          </p:cNvPr>
          <p:cNvSpPr/>
          <p:nvPr/>
        </p:nvSpPr>
        <p:spPr>
          <a:xfrm>
            <a:off x="4572000" y="3506034"/>
            <a:ext cx="4365198" cy="1507141"/>
          </a:xfrm>
          <a:prstGeom prst="roundRect">
            <a:avLst>
              <a:gd name="adj" fmla="val 8356"/>
            </a:avLst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560" y="404813"/>
            <a:ext cx="7427912" cy="720725"/>
          </a:xfrm>
        </p:spPr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and Anaconda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53</a:t>
            </a:fld>
            <a:endParaRPr lang="pt-BR" altLang="x-none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CA1FBDB-B859-2B40-9D0D-AF16B3B516C0}"/>
              </a:ext>
            </a:extLst>
          </p:cNvPr>
          <p:cNvGrpSpPr/>
          <p:nvPr/>
        </p:nvGrpSpPr>
        <p:grpSpPr>
          <a:xfrm>
            <a:off x="347086" y="3284984"/>
            <a:ext cx="8338409" cy="1567310"/>
            <a:chOff x="347086" y="2438171"/>
            <a:chExt cx="8338409" cy="156731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CEE57AA-01FE-ED41-927F-8C8D6FFC7303}"/>
                </a:ext>
              </a:extLst>
            </p:cNvPr>
            <p:cNvSpPr/>
            <p:nvPr/>
          </p:nvSpPr>
          <p:spPr>
            <a:xfrm>
              <a:off x="494184" y="3068960"/>
              <a:ext cx="3861792" cy="390764"/>
            </a:xfrm>
            <a:prstGeom prst="roundRect">
              <a:avLst>
                <a:gd name="adj" fmla="val 10903"/>
              </a:avLst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outerShdw blurRad="1524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r>
                <a:rPr lang="en-US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$ </a:t>
              </a:r>
              <a:r>
                <a:rPr lang="en-US" dirty="0">
                  <a:solidFill>
                    <a:srgbClr val="FFC000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source</a:t>
              </a:r>
              <a:r>
                <a:rPr lang="en-US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 activate </a:t>
              </a:r>
              <a:r>
                <a:rPr lang="en-US" dirty="0" err="1">
                  <a:solidFill>
                    <a:schemeClr val="bg1">
                      <a:lumMod val="75000"/>
                    </a:schemeClr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myenv</a:t>
              </a:r>
              <a:endParaRPr lang="en-US" dirty="0">
                <a:solidFill>
                  <a:schemeClr val="bg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7319372C-9997-B349-8737-DB4B7B7104AD}"/>
                </a:ext>
              </a:extLst>
            </p:cNvPr>
            <p:cNvSpPr/>
            <p:nvPr/>
          </p:nvSpPr>
          <p:spPr>
            <a:xfrm>
              <a:off x="494184" y="3614717"/>
              <a:ext cx="3861792" cy="390764"/>
            </a:xfrm>
            <a:prstGeom prst="roundRect">
              <a:avLst>
                <a:gd name="adj" fmla="val 10903"/>
              </a:avLst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outerShdw blurRad="1524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r>
                <a:rPr lang="en-US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$ </a:t>
              </a:r>
              <a:r>
                <a:rPr lang="en-US" dirty="0">
                  <a:solidFill>
                    <a:srgbClr val="FFC000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source</a:t>
              </a:r>
              <a:r>
                <a:rPr lang="en-US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 deactivate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B61A7A3D-17A5-E843-93B5-3B92A2FCBC49}"/>
                </a:ext>
              </a:extLst>
            </p:cNvPr>
            <p:cNvSpPr/>
            <p:nvPr/>
          </p:nvSpPr>
          <p:spPr>
            <a:xfrm>
              <a:off x="4823703" y="3071008"/>
              <a:ext cx="3861792" cy="390764"/>
            </a:xfrm>
            <a:prstGeom prst="roundRect">
              <a:avLst>
                <a:gd name="adj" fmla="val 10903"/>
              </a:avLst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outerShdw blurRad="1524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r>
                <a:rPr lang="en-US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$ </a:t>
              </a:r>
              <a:r>
                <a:rPr lang="en-US" dirty="0" err="1">
                  <a:solidFill>
                    <a:srgbClr val="FFFF00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conda</a:t>
              </a:r>
              <a:r>
                <a:rPr lang="en-US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 activate </a:t>
              </a:r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myenv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F8EFB753-F6E1-E24E-9592-71D59EBA2A73}"/>
                </a:ext>
              </a:extLst>
            </p:cNvPr>
            <p:cNvSpPr/>
            <p:nvPr/>
          </p:nvSpPr>
          <p:spPr>
            <a:xfrm>
              <a:off x="4823703" y="3614717"/>
              <a:ext cx="3861792" cy="390764"/>
            </a:xfrm>
            <a:prstGeom prst="roundRect">
              <a:avLst>
                <a:gd name="adj" fmla="val 10903"/>
              </a:avLst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outerShdw blurRad="1524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r>
                <a:rPr lang="en-US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$ </a:t>
              </a:r>
              <a:r>
                <a:rPr lang="en-US" dirty="0" err="1">
                  <a:solidFill>
                    <a:srgbClr val="FFFF00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conda</a:t>
              </a:r>
              <a:r>
                <a:rPr lang="en-US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 deactivate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47F1D3-7E4E-134C-A862-8B60F8FD477F}"/>
                </a:ext>
              </a:extLst>
            </p:cNvPr>
            <p:cNvSpPr txBox="1"/>
            <p:nvPr/>
          </p:nvSpPr>
          <p:spPr>
            <a:xfrm>
              <a:off x="347086" y="2438171"/>
              <a:ext cx="21627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(De)Activate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EAD451-90CF-4045-AE11-09FBA517C428}"/>
                </a:ext>
              </a:extLst>
            </p:cNvPr>
            <p:cNvSpPr txBox="1"/>
            <p:nvPr/>
          </p:nvSpPr>
          <p:spPr>
            <a:xfrm>
              <a:off x="4675820" y="2659222"/>
              <a:ext cx="17363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>
                  <a:solidFill>
                    <a:schemeClr val="bg1">
                      <a:lumMod val="50000"/>
                    </a:schemeClr>
                  </a:solidFill>
                </a:rPr>
                <a:t>Conda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 &gt;= 4.6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BA5CCF5-69C8-5E4D-B37E-2B1C075EA415}"/>
              </a:ext>
            </a:extLst>
          </p:cNvPr>
          <p:cNvSpPr txBox="1"/>
          <p:nvPr/>
        </p:nvSpPr>
        <p:spPr>
          <a:xfrm>
            <a:off x="6444208" y="88080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Manage Environments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DF673C-C369-2643-A9AE-F97A5FC3BD51}"/>
              </a:ext>
            </a:extLst>
          </p:cNvPr>
          <p:cNvGrpSpPr/>
          <p:nvPr/>
        </p:nvGrpSpPr>
        <p:grpSpPr>
          <a:xfrm>
            <a:off x="350168" y="5257815"/>
            <a:ext cx="3285728" cy="938212"/>
            <a:chOff x="350168" y="5257815"/>
            <a:chExt cx="3285728" cy="93821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4E159CA-D943-6349-8CEA-EB095CD9274D}"/>
                </a:ext>
              </a:extLst>
            </p:cNvPr>
            <p:cNvSpPr txBox="1"/>
            <p:nvPr/>
          </p:nvSpPr>
          <p:spPr>
            <a:xfrm>
              <a:off x="366073" y="5257815"/>
              <a:ext cx="28039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List </a:t>
              </a:r>
              <a:r>
                <a:rPr lang="en-US" sz="2800" dirty="0" err="1"/>
                <a:t>enviroments</a:t>
              </a:r>
              <a:endParaRPr lang="en-US" sz="2800" dirty="0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7B7D46C6-9564-9A49-BDD1-A13EB00AE30F}"/>
                </a:ext>
              </a:extLst>
            </p:cNvPr>
            <p:cNvSpPr/>
            <p:nvPr/>
          </p:nvSpPr>
          <p:spPr>
            <a:xfrm>
              <a:off x="350168" y="5805264"/>
              <a:ext cx="3285728" cy="390763"/>
            </a:xfrm>
            <a:prstGeom prst="roundRect">
              <a:avLst>
                <a:gd name="adj" fmla="val 10903"/>
              </a:avLst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outerShdw blurRad="1524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r>
                <a:rPr lang="en-US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$ </a:t>
              </a:r>
              <a:r>
                <a:rPr lang="en-US" dirty="0" err="1">
                  <a:solidFill>
                    <a:srgbClr val="FFFF00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conda</a:t>
              </a:r>
              <a:r>
                <a:rPr lang="en-US" dirty="0">
                  <a:solidFill>
                    <a:srgbClr val="FFFF00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chemeClr val="bg1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info --</a:t>
              </a:r>
              <a:r>
                <a:rPr lang="en-US" dirty="0" err="1">
                  <a:solidFill>
                    <a:schemeClr val="bg1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envs</a:t>
              </a:r>
              <a:endPara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A97B681-04D7-7F48-86A3-FFA3BD9C9E4D}"/>
              </a:ext>
            </a:extLst>
          </p:cNvPr>
          <p:cNvGrpSpPr/>
          <p:nvPr/>
        </p:nvGrpSpPr>
        <p:grpSpPr>
          <a:xfrm>
            <a:off x="3995936" y="5229200"/>
            <a:ext cx="4807650" cy="963651"/>
            <a:chOff x="5303632" y="5262952"/>
            <a:chExt cx="8083625" cy="96365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14F9204-676C-5041-823B-2A9D2E6217F4}"/>
                </a:ext>
              </a:extLst>
            </p:cNvPr>
            <p:cNvSpPr txBox="1"/>
            <p:nvPr/>
          </p:nvSpPr>
          <p:spPr>
            <a:xfrm>
              <a:off x="5303633" y="5262952"/>
              <a:ext cx="35111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Remove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BE39FBD1-78D4-6743-9322-12FF99FCAC1E}"/>
                </a:ext>
              </a:extLst>
            </p:cNvPr>
            <p:cNvSpPr/>
            <p:nvPr/>
          </p:nvSpPr>
          <p:spPr>
            <a:xfrm>
              <a:off x="5303632" y="5835840"/>
              <a:ext cx="8083625" cy="390763"/>
            </a:xfrm>
            <a:prstGeom prst="roundRect">
              <a:avLst>
                <a:gd name="adj" fmla="val 10903"/>
              </a:avLst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outerShdw blurRad="1524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r>
                <a:rPr lang="en-US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$ </a:t>
              </a:r>
              <a:r>
                <a:rPr lang="en-US" dirty="0" err="1">
                  <a:solidFill>
                    <a:srgbClr val="FFFF00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conda</a:t>
              </a:r>
              <a:r>
                <a:rPr lang="en-US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 remove </a:t>
              </a:r>
              <a:r>
                <a:rPr lang="en-US" dirty="0">
                  <a:solidFill>
                    <a:schemeClr val="bg1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--name </a:t>
              </a:r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myenv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chemeClr val="bg1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--all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 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D6687BE-A6C1-434B-8E6F-5FC896B49FA5}"/>
              </a:ext>
            </a:extLst>
          </p:cNvPr>
          <p:cNvGrpSpPr/>
          <p:nvPr/>
        </p:nvGrpSpPr>
        <p:grpSpPr>
          <a:xfrm>
            <a:off x="347086" y="1556792"/>
            <a:ext cx="8473386" cy="1468629"/>
            <a:chOff x="347086" y="1280531"/>
            <a:chExt cx="8473386" cy="14686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01F11B7-252A-0B48-9B92-28365249215A}"/>
                </a:ext>
              </a:extLst>
            </p:cNvPr>
            <p:cNvSpPr txBox="1"/>
            <p:nvPr/>
          </p:nvSpPr>
          <p:spPr>
            <a:xfrm>
              <a:off x="347086" y="1280531"/>
              <a:ext cx="12650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Create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5B71A2A-E96D-CC44-8A75-BE2D379E2F58}"/>
                </a:ext>
              </a:extLst>
            </p:cNvPr>
            <p:cNvSpPr/>
            <p:nvPr/>
          </p:nvSpPr>
          <p:spPr>
            <a:xfrm>
              <a:off x="350168" y="1892414"/>
              <a:ext cx="8470304" cy="390764"/>
            </a:xfrm>
            <a:prstGeom prst="roundRect">
              <a:avLst>
                <a:gd name="adj" fmla="val 10903"/>
              </a:avLst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outerShdw blurRad="1524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r>
                <a:rPr lang="en-US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$ </a:t>
              </a:r>
              <a:r>
                <a:rPr lang="en-US" dirty="0" err="1">
                  <a:solidFill>
                    <a:srgbClr val="FFFF00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conda</a:t>
              </a:r>
              <a:r>
                <a:rPr lang="en-US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 create </a:t>
              </a:r>
              <a:r>
                <a:rPr lang="en-US" dirty="0">
                  <a:solidFill>
                    <a:schemeClr val="bg1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--name </a:t>
              </a:r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myenv</a:t>
              </a:r>
              <a:r>
                <a:rPr lang="en-US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 --python=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3.6</a:t>
              </a:r>
              <a:r>
                <a:rPr lang="en-US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 pkg1 pkg2 pkg3 ...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A2868F40-543B-3C4D-BAB4-971CFA3ECCCF}"/>
                </a:ext>
              </a:extLst>
            </p:cNvPr>
            <p:cNvSpPr/>
            <p:nvPr/>
          </p:nvSpPr>
          <p:spPr>
            <a:xfrm>
              <a:off x="350168" y="2358397"/>
              <a:ext cx="8470304" cy="390763"/>
            </a:xfrm>
            <a:prstGeom prst="roundRect">
              <a:avLst>
                <a:gd name="adj" fmla="val 10903"/>
              </a:avLst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outerShdw blurRad="1524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r>
                <a:rPr lang="en-US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$ </a:t>
              </a:r>
              <a:r>
                <a:rPr lang="en-US" dirty="0" err="1">
                  <a:solidFill>
                    <a:srgbClr val="FFFF00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conda</a:t>
              </a:r>
              <a:r>
                <a:rPr lang="en-US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 create </a:t>
              </a:r>
              <a:r>
                <a:rPr lang="en-US" dirty="0">
                  <a:solidFill>
                    <a:schemeClr val="bg1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-n </a:t>
              </a:r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myenv</a:t>
              </a:r>
              <a:r>
                <a:rPr lang="en-US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 --file </a:t>
              </a:r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list_of_packages.txt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7846661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560" y="404813"/>
            <a:ext cx="7427912" cy="720725"/>
          </a:xfrm>
        </p:spPr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and Anaconda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54</a:t>
            </a:fld>
            <a:endParaRPr lang="pt-BR" altLang="x-none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EE57AA-01FE-ED41-927F-8C8D6FFC7303}"/>
              </a:ext>
            </a:extLst>
          </p:cNvPr>
          <p:cNvSpPr/>
          <p:nvPr/>
        </p:nvSpPr>
        <p:spPr>
          <a:xfrm>
            <a:off x="350168" y="2076947"/>
            <a:ext cx="8470304" cy="2149197"/>
          </a:xfrm>
          <a:prstGeom prst="roundRect">
            <a:avLst>
              <a:gd name="adj" fmla="val 10903"/>
            </a:avLst>
          </a:prstGeom>
          <a:solidFill>
            <a:schemeClr val="tx1">
              <a:alpha val="80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$ </a:t>
            </a:r>
            <a:r>
              <a:rPr lang="en-US" dirty="0" err="1">
                <a:solidFill>
                  <a:srgbClr val="FFFF00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conda</a:t>
            </a:r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 help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usage: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conda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[-h] [-V] command ...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...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...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...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conda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commands available from other packages: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 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env</a:t>
            </a:r>
            <a:endParaRPr lang="en-US" dirty="0">
              <a:solidFill>
                <a:schemeClr val="bg1">
                  <a:lumMod val="65000"/>
                </a:schemeClr>
              </a:solidFill>
              <a:latin typeface="Monaco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F11B7-252A-0B48-9B92-28365249215A}"/>
              </a:ext>
            </a:extLst>
          </p:cNvPr>
          <p:cNvSpPr txBox="1"/>
          <p:nvPr/>
        </p:nvSpPr>
        <p:spPr>
          <a:xfrm>
            <a:off x="350168" y="1504504"/>
            <a:ext cx="1519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HELP!!! </a:t>
            </a:r>
          </a:p>
        </p:txBody>
      </p:sp>
    </p:spTree>
    <p:extLst>
      <p:ext uri="{BB962C8B-B14F-4D97-AF65-F5344CB8AC3E}">
        <p14:creationId xmlns:p14="http://schemas.microsoft.com/office/powerpoint/2010/main" val="45206017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560" y="404813"/>
            <a:ext cx="7427912" cy="720725"/>
          </a:xfrm>
        </p:spPr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and Anaconda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55</a:t>
            </a:fld>
            <a:endParaRPr lang="pt-BR" altLang="x-none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EE57AA-01FE-ED41-927F-8C8D6FFC7303}"/>
              </a:ext>
            </a:extLst>
          </p:cNvPr>
          <p:cNvSpPr/>
          <p:nvPr/>
        </p:nvSpPr>
        <p:spPr>
          <a:xfrm>
            <a:off x="350168" y="2076947"/>
            <a:ext cx="8470304" cy="2149197"/>
          </a:xfrm>
          <a:prstGeom prst="roundRect">
            <a:avLst>
              <a:gd name="adj" fmla="val 10903"/>
            </a:avLst>
          </a:prstGeom>
          <a:solidFill>
            <a:schemeClr val="tx1">
              <a:alpha val="80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$ </a:t>
            </a:r>
            <a:r>
              <a:rPr lang="en-US" dirty="0" err="1">
                <a:solidFill>
                  <a:srgbClr val="FFFF00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conda</a:t>
            </a:r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 help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usage: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conda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[-h] [-V] command ...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...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...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...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conda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commands available from other packages:</a:t>
            </a:r>
          </a:p>
          <a:p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  </a:t>
            </a:r>
            <a:r>
              <a:rPr lang="en-US" dirty="0" err="1">
                <a:solidFill>
                  <a:srgbClr val="FFC000"/>
                </a:solidFill>
                <a:latin typeface="Monaco" pitchFamily="2" charset="77"/>
              </a:rPr>
              <a:t>env</a:t>
            </a:r>
            <a:endParaRPr lang="en-US" dirty="0">
              <a:solidFill>
                <a:srgbClr val="FFC000"/>
              </a:solidFill>
              <a:latin typeface="Monaco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F11B7-252A-0B48-9B92-28365249215A}"/>
              </a:ext>
            </a:extLst>
          </p:cNvPr>
          <p:cNvSpPr txBox="1"/>
          <p:nvPr/>
        </p:nvSpPr>
        <p:spPr>
          <a:xfrm>
            <a:off x="350168" y="1504504"/>
            <a:ext cx="1519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HELP!!!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ECB9C2C-26D5-8C4E-BB88-015206D7C8D7}"/>
              </a:ext>
            </a:extLst>
          </p:cNvPr>
          <p:cNvCxnSpPr>
            <a:cxnSpLocks/>
          </p:cNvCxnSpPr>
          <p:nvPr/>
        </p:nvCxnSpPr>
        <p:spPr>
          <a:xfrm>
            <a:off x="179512" y="4005064"/>
            <a:ext cx="504056" cy="0"/>
          </a:xfrm>
          <a:prstGeom prst="straightConnector1">
            <a:avLst/>
          </a:prstGeom>
          <a:ln w="889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855065-DC4A-184C-8973-7279EFFC1014}"/>
              </a:ext>
            </a:extLst>
          </p:cNvPr>
          <p:cNvCxnSpPr>
            <a:cxnSpLocks/>
          </p:cNvCxnSpPr>
          <p:nvPr/>
        </p:nvCxnSpPr>
        <p:spPr>
          <a:xfrm flipH="1">
            <a:off x="1331640" y="4005064"/>
            <a:ext cx="504056" cy="0"/>
          </a:xfrm>
          <a:prstGeom prst="straightConnector1">
            <a:avLst/>
          </a:prstGeom>
          <a:ln w="889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380779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560" y="404813"/>
            <a:ext cx="7427912" cy="720725"/>
          </a:xfrm>
        </p:spPr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and Anaconda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56</a:t>
            </a:fld>
            <a:endParaRPr lang="pt-BR" altLang="x-none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EE57AA-01FE-ED41-927F-8C8D6FFC7303}"/>
              </a:ext>
            </a:extLst>
          </p:cNvPr>
          <p:cNvSpPr/>
          <p:nvPr/>
        </p:nvSpPr>
        <p:spPr>
          <a:xfrm>
            <a:off x="350168" y="2076947"/>
            <a:ext cx="8470304" cy="2149197"/>
          </a:xfrm>
          <a:prstGeom prst="roundRect">
            <a:avLst>
              <a:gd name="adj" fmla="val 10903"/>
            </a:avLst>
          </a:prstGeom>
          <a:solidFill>
            <a:schemeClr val="tx1">
              <a:alpha val="80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$ </a:t>
            </a:r>
            <a:r>
              <a:rPr lang="en-US" dirty="0" err="1">
                <a:solidFill>
                  <a:srgbClr val="FFFF00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conda</a:t>
            </a:r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 help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usage: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conda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[-h] [-V] command ...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...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...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...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conda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commands available from other packages:</a:t>
            </a:r>
          </a:p>
          <a:p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  </a:t>
            </a:r>
            <a:r>
              <a:rPr lang="en-US" dirty="0" err="1">
                <a:solidFill>
                  <a:srgbClr val="FFC000"/>
                </a:solidFill>
                <a:latin typeface="Monaco" pitchFamily="2" charset="77"/>
              </a:rPr>
              <a:t>env</a:t>
            </a:r>
            <a:endParaRPr lang="en-US" dirty="0">
              <a:solidFill>
                <a:srgbClr val="FFC000"/>
              </a:solidFill>
              <a:latin typeface="Monaco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F11B7-252A-0B48-9B92-28365249215A}"/>
              </a:ext>
            </a:extLst>
          </p:cNvPr>
          <p:cNvSpPr txBox="1"/>
          <p:nvPr/>
        </p:nvSpPr>
        <p:spPr>
          <a:xfrm>
            <a:off x="350168" y="1504504"/>
            <a:ext cx="1519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HELP!!!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ECB9C2C-26D5-8C4E-BB88-015206D7C8D7}"/>
              </a:ext>
            </a:extLst>
          </p:cNvPr>
          <p:cNvCxnSpPr>
            <a:cxnSpLocks/>
          </p:cNvCxnSpPr>
          <p:nvPr/>
        </p:nvCxnSpPr>
        <p:spPr>
          <a:xfrm>
            <a:off x="179512" y="4005064"/>
            <a:ext cx="504056" cy="0"/>
          </a:xfrm>
          <a:prstGeom prst="straightConnector1">
            <a:avLst/>
          </a:prstGeom>
          <a:ln w="889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855065-DC4A-184C-8973-7279EFFC1014}"/>
              </a:ext>
            </a:extLst>
          </p:cNvPr>
          <p:cNvCxnSpPr>
            <a:cxnSpLocks/>
          </p:cNvCxnSpPr>
          <p:nvPr/>
        </p:nvCxnSpPr>
        <p:spPr>
          <a:xfrm flipH="1">
            <a:off x="1331640" y="4005064"/>
            <a:ext cx="504056" cy="0"/>
          </a:xfrm>
          <a:prstGeom prst="straightConnector1">
            <a:avLst/>
          </a:prstGeom>
          <a:ln w="889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9CE7FD0-BD1A-9A48-B2A3-C2739763A2AE}"/>
              </a:ext>
            </a:extLst>
          </p:cNvPr>
          <p:cNvSpPr/>
          <p:nvPr/>
        </p:nvSpPr>
        <p:spPr>
          <a:xfrm>
            <a:off x="350168" y="4447689"/>
            <a:ext cx="3789784" cy="390763"/>
          </a:xfrm>
          <a:prstGeom prst="roundRect">
            <a:avLst>
              <a:gd name="adj" fmla="val 10903"/>
            </a:avLst>
          </a:prstGeom>
          <a:solidFill>
            <a:schemeClr val="tx1">
              <a:alpha val="80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$ </a:t>
            </a:r>
            <a:r>
              <a:rPr lang="en-US" dirty="0" err="1">
                <a:solidFill>
                  <a:srgbClr val="FFFF00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conda</a:t>
            </a:r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 list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3E518A3-32FF-464E-B525-160611F374B7}"/>
              </a:ext>
            </a:extLst>
          </p:cNvPr>
          <p:cNvSpPr/>
          <p:nvPr/>
        </p:nvSpPr>
        <p:spPr>
          <a:xfrm>
            <a:off x="350168" y="5388667"/>
            <a:ext cx="3789784" cy="390763"/>
          </a:xfrm>
          <a:prstGeom prst="roundRect">
            <a:avLst>
              <a:gd name="adj" fmla="val 10903"/>
            </a:avLst>
          </a:prstGeom>
          <a:solidFill>
            <a:schemeClr val="tx1">
              <a:alpha val="80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$ </a:t>
            </a:r>
            <a:r>
              <a:rPr lang="en-US" dirty="0" err="1">
                <a:solidFill>
                  <a:srgbClr val="FFFF00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conda</a:t>
            </a:r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C000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env</a:t>
            </a:r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 list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ACEE9B8-63F4-3241-8A5E-4B520081F0DD}"/>
              </a:ext>
            </a:extLst>
          </p:cNvPr>
          <p:cNvSpPr/>
          <p:nvPr/>
        </p:nvSpPr>
        <p:spPr>
          <a:xfrm>
            <a:off x="1799692" y="4804206"/>
            <a:ext cx="890735" cy="618708"/>
          </a:xfrm>
          <a:prstGeom prst="roundRect">
            <a:avLst>
              <a:gd name="adj" fmla="val 10903"/>
            </a:avLst>
          </a:prstGeom>
          <a:noFill/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!=</a:t>
            </a:r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Consolas" panose="020B0609020204030204" pitchFamily="49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E50E407-B75F-CC4E-ACBB-8A0F83F14E41}"/>
              </a:ext>
            </a:extLst>
          </p:cNvPr>
          <p:cNvSpPr/>
          <p:nvPr/>
        </p:nvSpPr>
        <p:spPr>
          <a:xfrm>
            <a:off x="4630828" y="5388667"/>
            <a:ext cx="4195607" cy="390763"/>
          </a:xfrm>
          <a:prstGeom prst="roundRect">
            <a:avLst>
              <a:gd name="adj" fmla="val 10903"/>
            </a:avLst>
          </a:prstGeom>
          <a:solidFill>
            <a:schemeClr val="tx1">
              <a:alpha val="80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$ </a:t>
            </a:r>
            <a:r>
              <a:rPr lang="en-US" dirty="0" err="1">
                <a:solidFill>
                  <a:srgbClr val="FFFF00"/>
                </a:solidFill>
                <a:latin typeface="Roboto Mono" pitchFamily="2" charset="0"/>
                <a:ea typeface="Roboto Mono" pitchFamily="2" charset="0"/>
              </a:rPr>
              <a:t>conda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rgbClr val="FFC000"/>
                </a:solidFill>
                <a:latin typeface="Roboto Mono" pitchFamily="2" charset="0"/>
                <a:ea typeface="Roboto Mono" pitchFamily="2" charset="0"/>
              </a:rPr>
              <a:t>env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remove -n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myenv</a:t>
            </a:r>
            <a:endParaRPr lang="en-US" dirty="0">
              <a:solidFill>
                <a:schemeClr val="bg1">
                  <a:lumMod val="65000"/>
                </a:schemeClr>
              </a:solidFill>
              <a:latin typeface="Roboto Mono" pitchFamily="2" charset="0"/>
              <a:ea typeface="Roboto Mono" pitchFamily="2" charset="0"/>
              <a:cs typeface="Consolas" panose="020B0609020204030204" pitchFamily="49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5000CA8-FA98-5D4F-B06D-BC2B7A45091D}"/>
              </a:ext>
            </a:extLst>
          </p:cNvPr>
          <p:cNvSpPr/>
          <p:nvPr/>
        </p:nvSpPr>
        <p:spPr>
          <a:xfrm>
            <a:off x="4630828" y="4470181"/>
            <a:ext cx="4195607" cy="390763"/>
          </a:xfrm>
          <a:prstGeom prst="roundRect">
            <a:avLst>
              <a:gd name="adj" fmla="val 10903"/>
            </a:avLst>
          </a:prstGeom>
          <a:solidFill>
            <a:schemeClr val="tx1">
              <a:alpha val="80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$ </a:t>
            </a:r>
            <a:r>
              <a:rPr lang="en-US" dirty="0" err="1">
                <a:solidFill>
                  <a:srgbClr val="FFFF00"/>
                </a:solidFill>
                <a:latin typeface="Roboto Mono" pitchFamily="2" charset="0"/>
                <a:ea typeface="Roboto Mono" pitchFamily="2" charset="0"/>
              </a:rPr>
              <a:t>conda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remove -n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myenv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--all</a:t>
            </a:r>
            <a:endParaRPr lang="en-US" dirty="0">
              <a:solidFill>
                <a:schemeClr val="bg1"/>
              </a:solidFill>
              <a:latin typeface="Roboto Mono" pitchFamily="2" charset="0"/>
              <a:ea typeface="Roboto Mono" pitchFamily="2" charset="0"/>
              <a:cs typeface="Consolas" panose="020B0609020204030204" pitchFamily="49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B69D8ED-69F2-DA41-B790-8215661DA1C6}"/>
              </a:ext>
            </a:extLst>
          </p:cNvPr>
          <p:cNvSpPr/>
          <p:nvPr/>
        </p:nvSpPr>
        <p:spPr>
          <a:xfrm>
            <a:off x="6283263" y="4817927"/>
            <a:ext cx="890735" cy="618708"/>
          </a:xfrm>
          <a:prstGeom prst="roundRect">
            <a:avLst>
              <a:gd name="adj" fmla="val 10903"/>
            </a:avLst>
          </a:prstGeom>
          <a:noFill/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!=</a:t>
            </a:r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569069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560" y="404813"/>
            <a:ext cx="7427912" cy="720725"/>
          </a:xfrm>
        </p:spPr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and Anaconda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57</a:t>
            </a:fld>
            <a:endParaRPr lang="pt-BR" altLang="x-none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EE57AA-01FE-ED41-927F-8C8D6FFC7303}"/>
              </a:ext>
            </a:extLst>
          </p:cNvPr>
          <p:cNvSpPr/>
          <p:nvPr/>
        </p:nvSpPr>
        <p:spPr>
          <a:xfrm>
            <a:off x="350168" y="2076947"/>
            <a:ext cx="8470304" cy="2149197"/>
          </a:xfrm>
          <a:prstGeom prst="roundRect">
            <a:avLst>
              <a:gd name="adj" fmla="val 10903"/>
            </a:avLst>
          </a:prstGeom>
          <a:solidFill>
            <a:schemeClr val="tx1">
              <a:alpha val="80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$ </a:t>
            </a:r>
            <a:r>
              <a:rPr lang="en-US" dirty="0" err="1">
                <a:solidFill>
                  <a:srgbClr val="FFFF00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conda</a:t>
            </a:r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 help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usage: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conda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[-h] [-V] command ...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...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...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...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conda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commands available from other packages:</a:t>
            </a:r>
          </a:p>
          <a:p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  </a:t>
            </a:r>
            <a:r>
              <a:rPr lang="en-US" dirty="0" err="1">
                <a:solidFill>
                  <a:srgbClr val="FFC000"/>
                </a:solidFill>
                <a:latin typeface="Monaco" pitchFamily="2" charset="77"/>
              </a:rPr>
              <a:t>env</a:t>
            </a:r>
            <a:endParaRPr lang="en-US" dirty="0">
              <a:solidFill>
                <a:srgbClr val="FFC000"/>
              </a:solidFill>
              <a:latin typeface="Monaco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F11B7-252A-0B48-9B92-28365249215A}"/>
              </a:ext>
            </a:extLst>
          </p:cNvPr>
          <p:cNvSpPr txBox="1"/>
          <p:nvPr/>
        </p:nvSpPr>
        <p:spPr>
          <a:xfrm>
            <a:off x="350168" y="1504504"/>
            <a:ext cx="1519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HELP!!!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ECB9C2C-26D5-8C4E-BB88-015206D7C8D7}"/>
              </a:ext>
            </a:extLst>
          </p:cNvPr>
          <p:cNvCxnSpPr>
            <a:cxnSpLocks/>
          </p:cNvCxnSpPr>
          <p:nvPr/>
        </p:nvCxnSpPr>
        <p:spPr>
          <a:xfrm>
            <a:off x="179512" y="4005064"/>
            <a:ext cx="504056" cy="0"/>
          </a:xfrm>
          <a:prstGeom prst="straightConnector1">
            <a:avLst/>
          </a:prstGeom>
          <a:ln w="889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855065-DC4A-184C-8973-7279EFFC1014}"/>
              </a:ext>
            </a:extLst>
          </p:cNvPr>
          <p:cNvCxnSpPr>
            <a:cxnSpLocks/>
          </p:cNvCxnSpPr>
          <p:nvPr/>
        </p:nvCxnSpPr>
        <p:spPr>
          <a:xfrm flipH="1">
            <a:off x="1331640" y="4005064"/>
            <a:ext cx="504056" cy="0"/>
          </a:xfrm>
          <a:prstGeom prst="straightConnector1">
            <a:avLst/>
          </a:prstGeom>
          <a:ln w="889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9CE7FD0-BD1A-9A48-B2A3-C2739763A2AE}"/>
              </a:ext>
            </a:extLst>
          </p:cNvPr>
          <p:cNvSpPr/>
          <p:nvPr/>
        </p:nvSpPr>
        <p:spPr>
          <a:xfrm>
            <a:off x="350168" y="4447689"/>
            <a:ext cx="3789784" cy="390763"/>
          </a:xfrm>
          <a:prstGeom prst="roundRect">
            <a:avLst>
              <a:gd name="adj" fmla="val 10903"/>
            </a:avLst>
          </a:prstGeom>
          <a:solidFill>
            <a:schemeClr val="tx1">
              <a:alpha val="80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$ </a:t>
            </a:r>
            <a:r>
              <a:rPr lang="en-US" dirty="0" err="1">
                <a:solidFill>
                  <a:srgbClr val="FFFF00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conda</a:t>
            </a:r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 list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3E518A3-32FF-464E-B525-160611F374B7}"/>
              </a:ext>
            </a:extLst>
          </p:cNvPr>
          <p:cNvSpPr/>
          <p:nvPr/>
        </p:nvSpPr>
        <p:spPr>
          <a:xfrm>
            <a:off x="350168" y="5388667"/>
            <a:ext cx="3789784" cy="390763"/>
          </a:xfrm>
          <a:prstGeom prst="roundRect">
            <a:avLst>
              <a:gd name="adj" fmla="val 10903"/>
            </a:avLst>
          </a:prstGeom>
          <a:solidFill>
            <a:schemeClr val="tx1">
              <a:alpha val="80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$ </a:t>
            </a:r>
            <a:r>
              <a:rPr lang="en-US" dirty="0" err="1">
                <a:solidFill>
                  <a:srgbClr val="FFFF00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conda</a:t>
            </a:r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C000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env</a:t>
            </a:r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 list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ACEE9B8-63F4-3241-8A5E-4B520081F0DD}"/>
              </a:ext>
            </a:extLst>
          </p:cNvPr>
          <p:cNvSpPr/>
          <p:nvPr/>
        </p:nvSpPr>
        <p:spPr>
          <a:xfrm>
            <a:off x="1799692" y="4804206"/>
            <a:ext cx="890735" cy="618708"/>
          </a:xfrm>
          <a:prstGeom prst="roundRect">
            <a:avLst>
              <a:gd name="adj" fmla="val 10903"/>
            </a:avLst>
          </a:prstGeom>
          <a:noFill/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!=</a:t>
            </a:r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Consolas" panose="020B0609020204030204" pitchFamily="49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E50E407-B75F-CC4E-ACBB-8A0F83F14E41}"/>
              </a:ext>
            </a:extLst>
          </p:cNvPr>
          <p:cNvSpPr/>
          <p:nvPr/>
        </p:nvSpPr>
        <p:spPr>
          <a:xfrm>
            <a:off x="4630828" y="5388667"/>
            <a:ext cx="4195607" cy="390763"/>
          </a:xfrm>
          <a:prstGeom prst="roundRect">
            <a:avLst>
              <a:gd name="adj" fmla="val 10903"/>
            </a:avLst>
          </a:prstGeom>
          <a:solidFill>
            <a:schemeClr val="tx1">
              <a:alpha val="80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$ </a:t>
            </a:r>
            <a:r>
              <a:rPr lang="en-US" dirty="0" err="1">
                <a:solidFill>
                  <a:srgbClr val="FFFF00"/>
                </a:solidFill>
                <a:latin typeface="Roboto Mono" pitchFamily="2" charset="0"/>
                <a:ea typeface="Roboto Mono" pitchFamily="2" charset="0"/>
              </a:rPr>
              <a:t>conda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rgbClr val="FFC000"/>
                </a:solidFill>
                <a:latin typeface="Roboto Mono" pitchFamily="2" charset="0"/>
                <a:ea typeface="Roboto Mono" pitchFamily="2" charset="0"/>
              </a:rPr>
              <a:t>env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remove -n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myenv</a:t>
            </a:r>
            <a:endParaRPr lang="en-US" dirty="0">
              <a:solidFill>
                <a:schemeClr val="bg1">
                  <a:lumMod val="65000"/>
                </a:schemeClr>
              </a:solidFill>
              <a:latin typeface="Roboto Mono" pitchFamily="2" charset="0"/>
              <a:ea typeface="Roboto Mono" pitchFamily="2" charset="0"/>
              <a:cs typeface="Consolas" panose="020B0609020204030204" pitchFamily="49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5000CA8-FA98-5D4F-B06D-BC2B7A45091D}"/>
              </a:ext>
            </a:extLst>
          </p:cNvPr>
          <p:cNvSpPr/>
          <p:nvPr/>
        </p:nvSpPr>
        <p:spPr>
          <a:xfrm>
            <a:off x="4630828" y="4470181"/>
            <a:ext cx="4195607" cy="390763"/>
          </a:xfrm>
          <a:prstGeom prst="roundRect">
            <a:avLst>
              <a:gd name="adj" fmla="val 10903"/>
            </a:avLst>
          </a:prstGeom>
          <a:solidFill>
            <a:schemeClr val="tx1">
              <a:alpha val="80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$ </a:t>
            </a:r>
            <a:r>
              <a:rPr lang="en-US" dirty="0" err="1">
                <a:solidFill>
                  <a:srgbClr val="FFFF00"/>
                </a:solidFill>
                <a:latin typeface="Roboto Mono" pitchFamily="2" charset="0"/>
                <a:ea typeface="Roboto Mono" pitchFamily="2" charset="0"/>
              </a:rPr>
              <a:t>conda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remove -n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myenv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--all</a:t>
            </a:r>
            <a:endParaRPr lang="en-US" dirty="0">
              <a:solidFill>
                <a:schemeClr val="bg1"/>
              </a:solidFill>
              <a:latin typeface="Roboto Mono" pitchFamily="2" charset="0"/>
              <a:ea typeface="Roboto Mono" pitchFamily="2" charset="0"/>
              <a:cs typeface="Consolas" panose="020B0609020204030204" pitchFamily="49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B69D8ED-69F2-DA41-B790-8215661DA1C6}"/>
              </a:ext>
            </a:extLst>
          </p:cNvPr>
          <p:cNvSpPr/>
          <p:nvPr/>
        </p:nvSpPr>
        <p:spPr>
          <a:xfrm>
            <a:off x="6283263" y="4817927"/>
            <a:ext cx="890735" cy="618708"/>
          </a:xfrm>
          <a:prstGeom prst="roundRect">
            <a:avLst>
              <a:gd name="adj" fmla="val 10903"/>
            </a:avLst>
          </a:prstGeom>
          <a:noFill/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!=</a:t>
            </a:r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Consolas" panose="020B06090202040302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EEDB74-089D-3745-9033-61671BC1E75D}"/>
              </a:ext>
            </a:extLst>
          </p:cNvPr>
          <p:cNvSpPr/>
          <p:nvPr/>
        </p:nvSpPr>
        <p:spPr>
          <a:xfrm>
            <a:off x="434955" y="5819466"/>
            <a:ext cx="84703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24292E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conda</a:t>
            </a:r>
            <a:r>
              <a:rPr lang="en-US" sz="2800" dirty="0">
                <a:solidFill>
                  <a:srgbClr val="24292E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 vs </a:t>
            </a:r>
            <a:r>
              <a:rPr lang="en-US" sz="2800" dirty="0" err="1">
                <a:solidFill>
                  <a:srgbClr val="24292E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conda</a:t>
            </a:r>
            <a:r>
              <a:rPr lang="en-US" sz="2800" dirty="0">
                <a:solidFill>
                  <a:srgbClr val="24292E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 </a:t>
            </a:r>
            <a:r>
              <a:rPr lang="en-US" sz="2800" dirty="0" err="1">
                <a:solidFill>
                  <a:srgbClr val="24292E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env</a:t>
            </a:r>
            <a:r>
              <a:rPr lang="en-US" sz="2800" dirty="0">
                <a:solidFill>
                  <a:srgbClr val="24292E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 has too much confusion</a:t>
            </a:r>
            <a:r>
              <a:rPr lang="en-US" sz="2800" dirty="0">
                <a:solidFill>
                  <a:srgbClr val="2429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2800" dirty="0">
                <a:solidFill>
                  <a:srgbClr val="A3AAB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#5253</a:t>
            </a:r>
            <a:endParaRPr lang="en-US" sz="2800" dirty="0">
              <a:solidFill>
                <a:srgbClr val="2429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dirty="0">
                <a:solidFill>
                  <a:srgbClr val="586069"/>
                </a:solidFill>
                <a:latin typeface="-apple-system"/>
              </a:rPr>
            </a:br>
            <a:endParaRPr lang="en-US" b="0" i="0" dirty="0">
              <a:solidFill>
                <a:srgbClr val="586069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300669104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560" y="404813"/>
            <a:ext cx="7427912" cy="720725"/>
          </a:xfrm>
        </p:spPr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and Anaconda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58</a:t>
            </a:fld>
            <a:endParaRPr lang="pt-BR" altLang="x-non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A5CCF5-69C8-5E4D-B37E-2B1C075EA415}"/>
              </a:ext>
            </a:extLst>
          </p:cNvPr>
          <p:cNvSpPr txBox="1"/>
          <p:nvPr/>
        </p:nvSpPr>
        <p:spPr>
          <a:xfrm>
            <a:off x="6444208" y="88080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Manage Environments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CFEEEB-C167-714B-A275-73399260D1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3" y="1215331"/>
            <a:ext cx="9144000" cy="546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93519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560" y="404813"/>
            <a:ext cx="7427912" cy="720725"/>
          </a:xfrm>
        </p:spPr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and Anaconda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59</a:t>
            </a:fld>
            <a:endParaRPr lang="pt-BR" altLang="x-non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A5CCF5-69C8-5E4D-B37E-2B1C075EA415}"/>
              </a:ext>
            </a:extLst>
          </p:cNvPr>
          <p:cNvSpPr txBox="1"/>
          <p:nvPr/>
        </p:nvSpPr>
        <p:spPr>
          <a:xfrm>
            <a:off x="6444208" y="88080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Manage Environments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CFEEEB-C167-714B-A275-73399260D1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3" y="1215331"/>
            <a:ext cx="9144000" cy="546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264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(Re)using code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6</a:t>
            </a:fld>
            <a:endParaRPr lang="pt-BR" altLang="x-none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17F20300-D462-184E-9D7F-BD3D04D1B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096" y="592607"/>
            <a:ext cx="4238625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pt-BR" altLang="x-none" sz="5400" dirty="0">
                <a:latin typeface="Calibri" charset="0"/>
                <a:ea typeface="Courier New" charset="0"/>
                <a:cs typeface="Courier New" charset="0"/>
              </a:rPr>
              <a:t>script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5411009-7777-2941-9089-D24F54F7C456}"/>
              </a:ext>
            </a:extLst>
          </p:cNvPr>
          <p:cNvSpPr/>
          <p:nvPr/>
        </p:nvSpPr>
        <p:spPr>
          <a:xfrm>
            <a:off x="449530" y="1412776"/>
            <a:ext cx="8336632" cy="4008715"/>
          </a:xfrm>
          <a:prstGeom prst="roundRect">
            <a:avLst>
              <a:gd name="adj" fmla="val 264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#!/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usr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/bin/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env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python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""" This module, called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my_module.py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, contains a function that simulates a six side dice roll """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random</a:t>
            </a:r>
          </a:p>
          <a:p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def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roll_dice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():</a:t>
            </a:r>
          </a:p>
          <a:p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_min = 1</a:t>
            </a:r>
          </a:p>
          <a:p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_max = 6</a:t>
            </a:r>
          </a:p>
          <a:p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result = </a:t>
            </a:r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random.randint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(_min, _max)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return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result</a:t>
            </a:r>
          </a:p>
          <a:p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print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'The dice gave me {}'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.format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roll_dice</a:t>
            </a:r>
            <a:r>
              <a:rPr lang="en-US" dirty="0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()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)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856729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560" y="404813"/>
            <a:ext cx="7427912" cy="720725"/>
          </a:xfrm>
        </p:spPr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and Anaconda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60</a:t>
            </a:fld>
            <a:endParaRPr lang="pt-BR" altLang="x-non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A5CCF5-69C8-5E4D-B37E-2B1C075EA415}"/>
              </a:ext>
            </a:extLst>
          </p:cNvPr>
          <p:cNvSpPr txBox="1"/>
          <p:nvPr/>
        </p:nvSpPr>
        <p:spPr>
          <a:xfrm>
            <a:off x="6444208" y="88080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Manage Environments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2C110F-1929-CD4D-BFCA-E70D77724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97" y="1042920"/>
            <a:ext cx="8697031" cy="625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236861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F6CB42B-900D-8C4B-A7B4-697B2B337758}"/>
              </a:ext>
            </a:extLst>
          </p:cNvPr>
          <p:cNvSpPr/>
          <p:nvPr/>
        </p:nvSpPr>
        <p:spPr>
          <a:xfrm>
            <a:off x="338462" y="1353542"/>
            <a:ext cx="84100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-apple-system"/>
              </a:rPr>
              <a:t>The Exercise 3 holds (</a:t>
            </a:r>
            <a:r>
              <a:rPr lang="en-US" dirty="0" err="1">
                <a:solidFill>
                  <a:srgbClr val="24292E"/>
                </a:solidFill>
                <a:latin typeface="-apple-system"/>
              </a:rPr>
              <a:t>foooooooooooo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). It includes: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CE40B5E-6B4C-224B-AE7C-5BC51FBCD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888" y="404813"/>
            <a:ext cx="7427912" cy="720725"/>
          </a:xfrm>
        </p:spPr>
        <p:txBody>
          <a:bodyPr/>
          <a:lstStyle/>
          <a:p>
            <a:r>
              <a:rPr lang="en-US" dirty="0"/>
              <a:t>Now what?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FC6ABF-E8CA-B848-8352-1BCC57D61D1F}"/>
              </a:ext>
            </a:extLst>
          </p:cNvPr>
          <p:cNvSpPr/>
          <p:nvPr/>
        </p:nvSpPr>
        <p:spPr>
          <a:xfrm>
            <a:off x="0" y="1772816"/>
            <a:ext cx="9144000" cy="1389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indent="-3492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Manage packages and environments</a:t>
            </a:r>
          </a:p>
          <a:p>
            <a:pPr marL="711200" indent="-3492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Project reorganization</a:t>
            </a:r>
          </a:p>
          <a:p>
            <a:pPr marL="711200" indent="-3492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Project installation</a:t>
            </a:r>
          </a:p>
          <a:p>
            <a:pPr marL="711200" indent="-3492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Testing on Python 2 and Python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FF01F8-69FB-594C-A62A-398F8621FC31}"/>
              </a:ext>
            </a:extLst>
          </p:cNvPr>
          <p:cNvSpPr txBox="1"/>
          <p:nvPr/>
        </p:nvSpPr>
        <p:spPr>
          <a:xfrm>
            <a:off x="339268" y="3717032"/>
            <a:ext cx="8336632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Do something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2E3648-EDC4-974B-9EE8-F2D4853C8C5F}"/>
              </a:ext>
            </a:extLst>
          </p:cNvPr>
          <p:cNvSpPr/>
          <p:nvPr/>
        </p:nvSpPr>
        <p:spPr>
          <a:xfrm>
            <a:off x="350168" y="3167234"/>
            <a:ext cx="8336632" cy="525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Exercise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972868-473E-084C-981F-953D4157A2AB}"/>
              </a:ext>
            </a:extLst>
          </p:cNvPr>
          <p:cNvCxnSpPr>
            <a:cxnSpLocks/>
          </p:cNvCxnSpPr>
          <p:nvPr/>
        </p:nvCxnSpPr>
        <p:spPr>
          <a:xfrm>
            <a:off x="338462" y="3717032"/>
            <a:ext cx="84820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>
                <a:solidFill>
                  <a:srgbClr val="000000"/>
                </a:solidFill>
                <a:latin typeface="Lato" charset="0"/>
              </a:rPr>
              <a:t>Questions?</a:t>
            </a:r>
            <a:endParaRPr lang="pt-BR" altLang="x-none"/>
          </a:p>
        </p:txBody>
      </p:sp>
      <p:pic>
        <p:nvPicPr>
          <p:cNvPr id="65542" name="Picture 2" descr="http://images.sodahead.com/polls/003654585/643845792_Icon_round_Question_mark_answer_8_xlar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412875"/>
            <a:ext cx="4464050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tângulo 12"/>
          <p:cNvSpPr/>
          <p:nvPr/>
        </p:nvSpPr>
        <p:spPr>
          <a:xfrm>
            <a:off x="1908175" y="1268413"/>
            <a:ext cx="5903913" cy="4968875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00618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(Re)using code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7</a:t>
            </a:fld>
            <a:endParaRPr lang="pt-BR" altLang="x-none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17F20300-D462-184E-9D7F-BD3D04D1B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096" y="592607"/>
            <a:ext cx="4238625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pt-BR" altLang="x-none" sz="5400" dirty="0">
                <a:latin typeface="Calibri" charset="0"/>
                <a:ea typeface="Courier New" charset="0"/>
                <a:cs typeface="Courier New" charset="0"/>
              </a:rPr>
              <a:t>script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5411009-7777-2941-9089-D24F54F7C456}"/>
              </a:ext>
            </a:extLst>
          </p:cNvPr>
          <p:cNvSpPr/>
          <p:nvPr/>
        </p:nvSpPr>
        <p:spPr>
          <a:xfrm>
            <a:off x="449530" y="1412776"/>
            <a:ext cx="8336632" cy="4008715"/>
          </a:xfrm>
          <a:prstGeom prst="roundRect">
            <a:avLst>
              <a:gd name="adj" fmla="val 264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#!/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usr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/bin/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env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python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""" This module, called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my_module.py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, contains a function that simulates a six side dice roll """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random</a:t>
            </a:r>
          </a:p>
          <a:p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def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roll_dice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():</a:t>
            </a:r>
          </a:p>
          <a:p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_min = 1</a:t>
            </a:r>
          </a:p>
          <a:p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_max = 6</a:t>
            </a:r>
          </a:p>
          <a:p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result = </a:t>
            </a:r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random.randint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(_min, _max)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return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result</a:t>
            </a:r>
          </a:p>
          <a:p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print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'The dice gave me {}'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.format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roll_dice</a:t>
            </a:r>
            <a:r>
              <a:rPr lang="en-US" dirty="0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()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)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CEF1CF8-03BC-2C49-84D3-DD46A95C6535}"/>
              </a:ext>
            </a:extLst>
          </p:cNvPr>
          <p:cNvSpPr/>
          <p:nvPr/>
        </p:nvSpPr>
        <p:spPr>
          <a:xfrm>
            <a:off x="3977922" y="4525203"/>
            <a:ext cx="4986566" cy="1856125"/>
          </a:xfrm>
          <a:prstGeom prst="roundRect">
            <a:avLst>
              <a:gd name="adj" fmla="val 10903"/>
            </a:avLst>
          </a:prstGeom>
          <a:solidFill>
            <a:schemeClr val="tx1">
              <a:alpha val="80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In [</a:t>
            </a:r>
            <a:r>
              <a:rPr lang="en-US" dirty="0">
                <a:solidFill>
                  <a:srgbClr val="8EFA0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]: 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76D6FF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my_module</a:t>
            </a:r>
            <a:endParaRPr lang="en-US" b="1" dirty="0">
              <a:solidFill>
                <a:srgbClr val="76D6FF"/>
              </a:solidFill>
              <a:latin typeface="Consolas" panose="020B0609020204030204" pitchFamily="49" charset="0"/>
              <a:ea typeface="Roboto Mono" pitchFamily="2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 dice gave me 6</a:t>
            </a:r>
            <a:endParaRPr lang="en-US" b="1" dirty="0">
              <a:solidFill>
                <a:srgbClr val="76D6FF"/>
              </a:solidFill>
              <a:latin typeface="Consolas" panose="020B0609020204030204" pitchFamily="49" charset="0"/>
              <a:ea typeface="Roboto Mono" pitchFamily="2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Roboto Mono" pitchFamily="2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In [</a:t>
            </a:r>
            <a:r>
              <a:rPr lang="en-US" dirty="0">
                <a:solidFill>
                  <a:srgbClr val="8EFA0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]: print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my_module.roll_dice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())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7362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(Re)using code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8</a:t>
            </a:fld>
            <a:endParaRPr lang="pt-BR" altLang="x-none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17F20300-D462-184E-9D7F-BD3D04D1B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096" y="592607"/>
            <a:ext cx="4238625" cy="1588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pt-BR" altLang="x-none" sz="5400" dirty="0" err="1">
                <a:latin typeface="Calibri" charset="0"/>
                <a:ea typeface="Courier New" charset="0"/>
                <a:cs typeface="Courier New" charset="0"/>
              </a:rPr>
              <a:t>Special</a:t>
            </a:r>
            <a:r>
              <a:rPr lang="pt-BR" altLang="x-none" sz="5400" dirty="0">
                <a:latin typeface="Calibri" charset="0"/>
                <a:ea typeface="Courier New" charset="0"/>
                <a:cs typeface="Courier New" charset="0"/>
              </a:rPr>
              <a:t> </a:t>
            </a:r>
            <a:r>
              <a:rPr lang="pt-BR" altLang="x-none" sz="5400" dirty="0" err="1">
                <a:latin typeface="Calibri" charset="0"/>
                <a:ea typeface="Courier New" charset="0"/>
                <a:cs typeface="Courier New" charset="0"/>
              </a:rPr>
              <a:t>Variables</a:t>
            </a:r>
            <a:endParaRPr lang="pt-BR" altLang="x-none" sz="5400" dirty="0">
              <a:latin typeface="Calibri" charset="0"/>
              <a:ea typeface="Courier New" charset="0"/>
              <a:cs typeface="Courier New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34D1C68-A8D6-E94E-8065-F4BB153972D7}"/>
              </a:ext>
            </a:extLst>
          </p:cNvPr>
          <p:cNvGrpSpPr/>
          <p:nvPr/>
        </p:nvGrpSpPr>
        <p:grpSpPr>
          <a:xfrm>
            <a:off x="920099" y="3666377"/>
            <a:ext cx="7778827" cy="1077218"/>
            <a:chOff x="920099" y="3385823"/>
            <a:chExt cx="7778827" cy="107721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FCB656-9697-B042-8805-7DF8FA64D411}"/>
                </a:ext>
              </a:extLst>
            </p:cNvPr>
            <p:cNvSpPr txBox="1"/>
            <p:nvPr/>
          </p:nvSpPr>
          <p:spPr>
            <a:xfrm>
              <a:off x="920099" y="3632045"/>
              <a:ext cx="21595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__name__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E4BC445-9EAD-8540-B2CB-C7CC33EC832F}"/>
                </a:ext>
              </a:extLst>
            </p:cNvPr>
            <p:cNvSpPr txBox="1"/>
            <p:nvPr/>
          </p:nvSpPr>
          <p:spPr>
            <a:xfrm>
              <a:off x="3120391" y="3385823"/>
              <a:ext cx="557853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Roboto Mono" pitchFamily="2" charset="0"/>
                  <a:cs typeface="Arial" panose="020B0604020202020204" pitchFamily="34" charset="0"/>
                </a:rPr>
                <a:t>Stores the name of the scope being run.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15B29A0-9B73-A049-906E-A0F1AF287341}"/>
              </a:ext>
            </a:extLst>
          </p:cNvPr>
          <p:cNvGrpSpPr/>
          <p:nvPr/>
        </p:nvGrpSpPr>
        <p:grpSpPr>
          <a:xfrm>
            <a:off x="920099" y="5088086"/>
            <a:ext cx="7766701" cy="1077218"/>
            <a:chOff x="920099" y="4607580"/>
            <a:chExt cx="7766701" cy="107721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3800C4A-093B-5646-A6BE-665362407D44}"/>
                </a:ext>
              </a:extLst>
            </p:cNvPr>
            <p:cNvSpPr txBox="1"/>
            <p:nvPr/>
          </p:nvSpPr>
          <p:spPr>
            <a:xfrm>
              <a:off x="920099" y="4771195"/>
              <a:ext cx="21595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__main__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4599F82-2CEB-A345-BA31-E78176050917}"/>
                </a:ext>
              </a:extLst>
            </p:cNvPr>
            <p:cNvSpPr txBox="1"/>
            <p:nvPr/>
          </p:nvSpPr>
          <p:spPr>
            <a:xfrm>
              <a:off x="3108265" y="4607580"/>
              <a:ext cx="557853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Roboto Mono" pitchFamily="2" charset="0"/>
                  <a:cs typeface="Arial" panose="020B0604020202020204" pitchFamily="34" charset="0"/>
                </a:rPr>
                <a:t>Name of the top level scope in Python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F6403BB-7D35-2349-8283-38022CDB2614}"/>
              </a:ext>
            </a:extLst>
          </p:cNvPr>
          <p:cNvGrpSpPr/>
          <p:nvPr/>
        </p:nvGrpSpPr>
        <p:grpSpPr>
          <a:xfrm>
            <a:off x="179512" y="2244669"/>
            <a:ext cx="9219275" cy="1077218"/>
            <a:chOff x="179512" y="2244669"/>
            <a:chExt cx="9219275" cy="107721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679D57-CB25-ED40-B089-25F90FBC2F64}"/>
                </a:ext>
              </a:extLst>
            </p:cNvPr>
            <p:cNvSpPr txBox="1"/>
            <p:nvPr/>
          </p:nvSpPr>
          <p:spPr>
            <a:xfrm>
              <a:off x="179512" y="2492896"/>
              <a:ext cx="36407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__</a:t>
              </a:r>
              <a:r>
                <a:rPr lang="en-US" sz="3200" dirty="0" err="1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myvariable</a:t>
              </a:r>
              <a:r>
                <a:rPr lang="en-US" sz="3200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__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B8BBBA7-18C2-7F41-BEC3-65B7C672DE89}"/>
                </a:ext>
              </a:extLst>
            </p:cNvPr>
            <p:cNvSpPr txBox="1"/>
            <p:nvPr/>
          </p:nvSpPr>
          <p:spPr>
            <a:xfrm>
              <a:off x="3820252" y="2244669"/>
              <a:ext cx="557853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Roboto Mono" pitchFamily="2" charset="0"/>
                  <a:cs typeface="Arial" panose="020B0604020202020204" pitchFamily="34" charset="0"/>
                </a:rPr>
                <a:t>Special variables start and end with double underscore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46886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(Re)using code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9</a:t>
            </a:fld>
            <a:endParaRPr lang="pt-BR" altLang="x-none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17F20300-D462-184E-9D7F-BD3D04D1B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096" y="592607"/>
            <a:ext cx="4238625" cy="1588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pt-BR" altLang="x-none" sz="5400" dirty="0" err="1">
                <a:latin typeface="Calibri" charset="0"/>
                <a:ea typeface="Courier New" charset="0"/>
                <a:cs typeface="Courier New" charset="0"/>
              </a:rPr>
              <a:t>Special</a:t>
            </a:r>
            <a:r>
              <a:rPr lang="pt-BR" altLang="x-none" sz="5400" dirty="0">
                <a:latin typeface="Calibri" charset="0"/>
                <a:ea typeface="Courier New" charset="0"/>
                <a:cs typeface="Courier New" charset="0"/>
              </a:rPr>
              <a:t> </a:t>
            </a:r>
            <a:r>
              <a:rPr lang="pt-BR" altLang="x-none" sz="5400" dirty="0" err="1">
                <a:latin typeface="Calibri" charset="0"/>
                <a:ea typeface="Courier New" charset="0"/>
                <a:cs typeface="Courier New" charset="0"/>
              </a:rPr>
              <a:t>Variables</a:t>
            </a:r>
            <a:endParaRPr lang="pt-BR" altLang="x-none" sz="5400" dirty="0">
              <a:latin typeface="Calibri" charset="0"/>
              <a:ea typeface="Courier New" charset="0"/>
              <a:cs typeface="Courier New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34D1C68-A8D6-E94E-8065-F4BB153972D7}"/>
              </a:ext>
            </a:extLst>
          </p:cNvPr>
          <p:cNvGrpSpPr/>
          <p:nvPr/>
        </p:nvGrpSpPr>
        <p:grpSpPr>
          <a:xfrm>
            <a:off x="920099" y="3666377"/>
            <a:ext cx="7778827" cy="1077218"/>
            <a:chOff x="920099" y="3385823"/>
            <a:chExt cx="7778827" cy="107721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FCB656-9697-B042-8805-7DF8FA64D411}"/>
                </a:ext>
              </a:extLst>
            </p:cNvPr>
            <p:cNvSpPr txBox="1"/>
            <p:nvPr/>
          </p:nvSpPr>
          <p:spPr>
            <a:xfrm>
              <a:off x="920099" y="3632045"/>
              <a:ext cx="21595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__name__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E4BC445-9EAD-8540-B2CB-C7CC33EC832F}"/>
                </a:ext>
              </a:extLst>
            </p:cNvPr>
            <p:cNvSpPr txBox="1"/>
            <p:nvPr/>
          </p:nvSpPr>
          <p:spPr>
            <a:xfrm>
              <a:off x="3120391" y="3385823"/>
              <a:ext cx="557853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Roboto Mono" pitchFamily="2" charset="0"/>
                  <a:cs typeface="Arial" panose="020B0604020202020204" pitchFamily="34" charset="0"/>
                </a:rPr>
                <a:t>Stores the name of the scope being run.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15B29A0-9B73-A049-906E-A0F1AF287341}"/>
              </a:ext>
            </a:extLst>
          </p:cNvPr>
          <p:cNvGrpSpPr/>
          <p:nvPr/>
        </p:nvGrpSpPr>
        <p:grpSpPr>
          <a:xfrm>
            <a:off x="920099" y="5088086"/>
            <a:ext cx="7766701" cy="1077218"/>
            <a:chOff x="920099" y="4607580"/>
            <a:chExt cx="7766701" cy="107721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3800C4A-093B-5646-A6BE-665362407D44}"/>
                </a:ext>
              </a:extLst>
            </p:cNvPr>
            <p:cNvSpPr txBox="1"/>
            <p:nvPr/>
          </p:nvSpPr>
          <p:spPr>
            <a:xfrm>
              <a:off x="920099" y="4771195"/>
              <a:ext cx="21595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__main__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4599F82-2CEB-A345-BA31-E78176050917}"/>
                </a:ext>
              </a:extLst>
            </p:cNvPr>
            <p:cNvSpPr txBox="1"/>
            <p:nvPr/>
          </p:nvSpPr>
          <p:spPr>
            <a:xfrm>
              <a:off x="3108265" y="4607580"/>
              <a:ext cx="557853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Roboto Mono" pitchFamily="2" charset="0"/>
                  <a:cs typeface="Arial" panose="020B0604020202020204" pitchFamily="34" charset="0"/>
                </a:rPr>
                <a:t>Name of the top level scope in Python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F6403BB-7D35-2349-8283-38022CDB2614}"/>
              </a:ext>
            </a:extLst>
          </p:cNvPr>
          <p:cNvGrpSpPr/>
          <p:nvPr/>
        </p:nvGrpSpPr>
        <p:grpSpPr>
          <a:xfrm>
            <a:off x="179512" y="2244669"/>
            <a:ext cx="9219275" cy="1077218"/>
            <a:chOff x="179512" y="2244669"/>
            <a:chExt cx="9219275" cy="107721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679D57-CB25-ED40-B089-25F90FBC2F64}"/>
                </a:ext>
              </a:extLst>
            </p:cNvPr>
            <p:cNvSpPr txBox="1"/>
            <p:nvPr/>
          </p:nvSpPr>
          <p:spPr>
            <a:xfrm>
              <a:off x="179512" y="2492896"/>
              <a:ext cx="36407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__</a:t>
              </a:r>
              <a:r>
                <a:rPr lang="en-US" sz="3200" dirty="0" err="1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myvariable</a:t>
              </a:r>
              <a:r>
                <a:rPr lang="en-US" sz="3200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__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B8BBBA7-18C2-7F41-BEC3-65B7C672DE89}"/>
                </a:ext>
              </a:extLst>
            </p:cNvPr>
            <p:cNvSpPr txBox="1"/>
            <p:nvPr/>
          </p:nvSpPr>
          <p:spPr>
            <a:xfrm>
              <a:off x="3820252" y="2244669"/>
              <a:ext cx="557853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Roboto Mono" pitchFamily="2" charset="0"/>
                  <a:cs typeface="Arial" panose="020B0604020202020204" pitchFamily="34" charset="0"/>
                </a:rPr>
                <a:t>Special variables start and end with double underscore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1B533B4-9CF2-8646-863F-578C15BC2657}"/>
              </a:ext>
            </a:extLst>
          </p:cNvPr>
          <p:cNvSpPr/>
          <p:nvPr/>
        </p:nvSpPr>
        <p:spPr>
          <a:xfrm>
            <a:off x="251520" y="2370584"/>
            <a:ext cx="8784976" cy="37947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2E17DBE-3F61-3948-98FD-AE1A625FED98}"/>
              </a:ext>
            </a:extLst>
          </p:cNvPr>
          <p:cNvSpPr/>
          <p:nvPr/>
        </p:nvSpPr>
        <p:spPr>
          <a:xfrm>
            <a:off x="530545" y="3073798"/>
            <a:ext cx="8226926" cy="2442270"/>
          </a:xfrm>
          <a:prstGeom prst="roundRect">
            <a:avLst>
              <a:gd name="adj" fmla="val 10903"/>
            </a:avLst>
          </a:prstGeom>
          <a:solidFill>
            <a:schemeClr val="tx1">
              <a:alpha val="80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In [</a:t>
            </a:r>
            <a:r>
              <a:rPr lang="en-US" dirty="0">
                <a:solidFill>
                  <a:srgbClr val="8EFA00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]: print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(__name__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)</a:t>
            </a:r>
            <a:r>
              <a:rPr lang="en-US" b="1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__main__</a:t>
            </a:r>
          </a:p>
          <a:p>
            <a:endParaRPr lang="en-US" dirty="0">
              <a:solidFill>
                <a:schemeClr val="bg1"/>
              </a:solidFill>
              <a:latin typeface="Roboto Mono" pitchFamily="2" charset="0"/>
              <a:ea typeface="Roboto Mono" pitchFamily="2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In [</a:t>
            </a:r>
            <a:r>
              <a:rPr lang="en-US" dirty="0">
                <a:solidFill>
                  <a:srgbClr val="8EFA00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]: 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76D6FF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my_module</a:t>
            </a:r>
            <a:endParaRPr lang="en-US" b="1" dirty="0">
              <a:solidFill>
                <a:srgbClr val="76D6FF"/>
              </a:solidFill>
              <a:latin typeface="Consolas" panose="020B0609020204030204" pitchFamily="49" charset="0"/>
              <a:ea typeface="Roboto Mono" pitchFamily="2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 dice gave me 2</a:t>
            </a:r>
          </a:p>
          <a:p>
            <a:endParaRPr lang="en-US" dirty="0">
              <a:latin typeface="Consolas" panose="020B0609020204030204" pitchFamily="49" charset="0"/>
              <a:ea typeface="Roboto Mono" pitchFamily="2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In [</a:t>
            </a:r>
            <a:r>
              <a:rPr lang="en-US" dirty="0">
                <a:solidFill>
                  <a:srgbClr val="8EFA00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]: print(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my_module.__name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__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my_module</a:t>
            </a:r>
            <a:endParaRPr lang="en-US" dirty="0">
              <a:latin typeface="Roboto Mono" pitchFamily="2" charset="0"/>
              <a:ea typeface="Roboto Mono" pitchFamily="2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05132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itle Slid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mpty with titl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16247</TotalTime>
  <Words>2920</Words>
  <Application>Microsoft Macintosh PowerPoint</Application>
  <PresentationFormat>On-screen Show (4:3)</PresentationFormat>
  <Paragraphs>860</Paragraphs>
  <Slides>62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73" baseType="lpstr">
      <vt:lpstr>-apple-system</vt:lpstr>
      <vt:lpstr>Arial</vt:lpstr>
      <vt:lpstr>Calibri</vt:lpstr>
      <vt:lpstr>Consolas</vt:lpstr>
      <vt:lpstr>Courier New</vt:lpstr>
      <vt:lpstr>Helvetica</vt:lpstr>
      <vt:lpstr>Lato</vt:lpstr>
      <vt:lpstr>Monaco</vt:lpstr>
      <vt:lpstr>Roboto Mono</vt:lpstr>
      <vt:lpstr>Title Slide</vt:lpstr>
      <vt:lpstr>Empty with title</vt:lpstr>
      <vt:lpstr>Python Tutorial Series 2019 Basics 3: Packages, Environments and Python Versions</vt:lpstr>
      <vt:lpstr>Previously...</vt:lpstr>
      <vt:lpstr>Basics 3 – Table of Contents</vt:lpstr>
      <vt:lpstr>(Re)using code </vt:lpstr>
      <vt:lpstr>(Re)using code </vt:lpstr>
      <vt:lpstr>(Re)using code </vt:lpstr>
      <vt:lpstr>(Re)using code </vt:lpstr>
      <vt:lpstr>(Re)using code </vt:lpstr>
      <vt:lpstr>(Re)using code </vt:lpstr>
      <vt:lpstr>(Re)using code </vt:lpstr>
      <vt:lpstr>(Re)using code </vt:lpstr>
      <vt:lpstr>(Re)using code </vt:lpstr>
      <vt:lpstr>(Re)using code </vt:lpstr>
      <vt:lpstr>(Re)using code </vt:lpstr>
      <vt:lpstr>(Re)using code </vt:lpstr>
      <vt:lpstr>(Re)using code </vt:lpstr>
      <vt:lpstr>(Re)using code </vt:lpstr>
      <vt:lpstr>(Re)using code </vt:lpstr>
      <vt:lpstr>(Re)using code </vt:lpstr>
      <vt:lpstr>(Re)using code </vt:lpstr>
      <vt:lpstr>(Re)using code </vt:lpstr>
      <vt:lpstr>(Re)using code </vt:lpstr>
      <vt:lpstr>(Re)using code </vt:lpstr>
      <vt:lpstr>(Re)using code </vt:lpstr>
      <vt:lpstr>(Re)using code </vt:lpstr>
      <vt:lpstr>(Re)using code </vt:lpstr>
      <vt:lpstr>(Re)using code </vt:lpstr>
      <vt:lpstr>(Re)using code </vt:lpstr>
      <vt:lpstr>Python2 to Python3</vt:lpstr>
      <vt:lpstr>Python2 to Python3</vt:lpstr>
      <vt:lpstr>Python2 to Python3</vt:lpstr>
      <vt:lpstr>Python2 to Python3</vt:lpstr>
      <vt:lpstr>Virtual Environments</vt:lpstr>
      <vt:lpstr>Virtual Environments</vt:lpstr>
      <vt:lpstr>Virtual Environments</vt:lpstr>
      <vt:lpstr>Virtual Environments</vt:lpstr>
      <vt:lpstr>Virtual Environments</vt:lpstr>
      <vt:lpstr>Conda and Anaconda</vt:lpstr>
      <vt:lpstr>Conda and Anaconda</vt:lpstr>
      <vt:lpstr>Conda and Anaconda</vt:lpstr>
      <vt:lpstr>Conda and Anaconda</vt:lpstr>
      <vt:lpstr>Conda and Anaconda</vt:lpstr>
      <vt:lpstr>Conda and Anaconda</vt:lpstr>
      <vt:lpstr>Virtual Environments</vt:lpstr>
      <vt:lpstr>Virtual Environments</vt:lpstr>
      <vt:lpstr>Conda and Anaconda</vt:lpstr>
      <vt:lpstr>Conda and Anaconda</vt:lpstr>
      <vt:lpstr>Conda and Anaconda</vt:lpstr>
      <vt:lpstr>Conda and Anaconda</vt:lpstr>
      <vt:lpstr>Conda and Anaconda</vt:lpstr>
      <vt:lpstr>Conda and Anaconda</vt:lpstr>
      <vt:lpstr>Conda and Anaconda</vt:lpstr>
      <vt:lpstr>Conda and Anaconda</vt:lpstr>
      <vt:lpstr>Conda and Anaconda</vt:lpstr>
      <vt:lpstr>Conda and Anaconda</vt:lpstr>
      <vt:lpstr>Conda and Anaconda</vt:lpstr>
      <vt:lpstr>Conda and Anaconda</vt:lpstr>
      <vt:lpstr>Conda and Anaconda</vt:lpstr>
      <vt:lpstr>Conda and Anaconda</vt:lpstr>
      <vt:lpstr>Conda and Anaconda</vt:lpstr>
      <vt:lpstr>Now what?</vt:lpstr>
      <vt:lpstr>Questions?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Bruno Quint</dc:creator>
  <cp:lastModifiedBy>Bruno Quint</cp:lastModifiedBy>
  <cp:revision>521</cp:revision>
  <cp:lastPrinted>2019-03-14T20:00:14Z</cp:lastPrinted>
  <dcterms:created xsi:type="dcterms:W3CDTF">2015-09-26T21:55:49Z</dcterms:created>
  <dcterms:modified xsi:type="dcterms:W3CDTF">2019-04-11T13:59:18Z</dcterms:modified>
</cp:coreProperties>
</file>